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Calibri (MS) Bold Italics" charset="1" panose="020F07020304040A0204"/>
      <p:regular r:id="rId24"/>
    </p:embeddedFont>
    <p:embeddedFont>
      <p:font typeface="Comic Sans" charset="1" panose="03000702030302020204"/>
      <p:regular r:id="rId25"/>
    </p:embeddedFont>
    <p:embeddedFont>
      <p:font typeface="Calibri (MS) Bold" charset="1" panose="020F0702030404030204"/>
      <p:regular r:id="rId26"/>
    </p:embeddedFont>
    <p:embeddedFont>
      <p:font typeface="Poppins" charset="1" panose="00000500000000000000"/>
      <p:regular r:id="rId27"/>
    </p:embeddedFont>
    <p:embeddedFont>
      <p:font typeface="Arial Bold" charset="1" panose="020B0704020202020204"/>
      <p:regular r:id="rId28"/>
    </p:embeddedFont>
    <p:embeddedFont>
      <p:font typeface="Open Sans 1" charset="1" panose="020B0606030504020204"/>
      <p:regular r:id="rId29"/>
    </p:embeddedFont>
    <p:embeddedFont>
      <p:font typeface="Open Sans 1 Bold" charset="1" panose="020B0806030504020204"/>
      <p:regular r:id="rId30"/>
    </p:embeddedFont>
    <p:embeddedFont>
      <p:font typeface="Open Sans 2" charset="1" panose="00000000000000000000"/>
      <p:regular r:id="rId31"/>
    </p:embeddedFont>
    <p:embeddedFont>
      <p:font typeface="Cerebri Bold" charset="1" panose="00000800000000000000"/>
      <p:regular r:id="rId32"/>
    </p:embeddedFont>
    <p:embeddedFont>
      <p:font typeface="Helvetica World" charset="1" panose="020B0500040000020004"/>
      <p:regular r:id="rId33"/>
    </p:embeddedFont>
    <p:embeddedFont>
      <p:font typeface="Glacial Indifference" charset="1" panose="00000000000000000000"/>
      <p:regular r:id="rId34"/>
    </p:embeddedFont>
    <p:embeddedFont>
      <p:font typeface="Glacial Indifference Bold" charset="1" panose="00000800000000000000"/>
      <p:regular r:id="rId35"/>
    </p:embeddedFont>
    <p:embeddedFont>
      <p:font typeface="Poppins Bold" charset="1" panose="0000080000000000000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21.png" Type="http://schemas.openxmlformats.org/officeDocument/2006/relationships/image"/><Relationship Id="rId12" Target="../media/image22.svg" Type="http://schemas.openxmlformats.org/officeDocument/2006/relationships/image"/><Relationship Id="rId13" Target="../media/image3.png" Type="http://schemas.openxmlformats.org/officeDocument/2006/relationships/image"/><Relationship Id="rId14" Target="../media/image4.sv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VAG6DkRYyvQ.mp4" Type="http://schemas.openxmlformats.org/officeDocument/2006/relationships/video"/><Relationship Id="rId4" Target="../media/VAG6DkRYyvQ.mp4" Type="http://schemas.microsoft.com/office/2007/relationships/media"/><Relationship Id="rId5" Target="https://aleduocpepsi.pythonanywhere.com" TargetMode="External" Type="http://schemas.openxmlformats.org/officeDocument/2006/relationships/hyperlink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25.png" Type="http://schemas.openxmlformats.org/officeDocument/2006/relationships/image"/><Relationship Id="rId8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jpeg" Type="http://schemas.openxmlformats.org/officeDocument/2006/relationships/image"/><Relationship Id="rId6" Target="../media/image11.jpe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5235" y="-717769"/>
            <a:ext cx="18308271" cy="11003867"/>
            <a:chOff x="0" y="0"/>
            <a:chExt cx="24411027" cy="146718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411051" cy="14671802"/>
            </a:xfrm>
            <a:custGeom>
              <a:avLst/>
              <a:gdLst/>
              <a:ahLst/>
              <a:cxnLst/>
              <a:rect r="r" b="b" t="t" l="l"/>
              <a:pathLst>
                <a:path h="14671802" w="24411051">
                  <a:moveTo>
                    <a:pt x="0" y="0"/>
                  </a:moveTo>
                  <a:lnTo>
                    <a:pt x="24411051" y="0"/>
                  </a:lnTo>
                  <a:lnTo>
                    <a:pt x="24411051" y="14671802"/>
                  </a:lnTo>
                  <a:lnTo>
                    <a:pt x="0" y="146718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27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5111" cy="10286098"/>
            <a:chOff x="0" y="0"/>
            <a:chExt cx="24380148" cy="1371479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0189" cy="13714857"/>
            </a:xfrm>
            <a:custGeom>
              <a:avLst/>
              <a:gdLst/>
              <a:ahLst/>
              <a:cxnLst/>
              <a:rect r="r" b="b" t="t" l="l"/>
              <a:pathLst>
                <a:path h="13714857" w="24380189">
                  <a:moveTo>
                    <a:pt x="0" y="0"/>
                  </a:moveTo>
                  <a:lnTo>
                    <a:pt x="24380189" y="0"/>
                  </a:lnTo>
                  <a:lnTo>
                    <a:pt x="24380189" y="13714857"/>
                  </a:lnTo>
                  <a:lnTo>
                    <a:pt x="0" y="137148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047" t="-99167" r="-2418" b="-58953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617834" y="9578604"/>
            <a:ext cx="3542567" cy="305522"/>
          </a:xfrm>
          <a:custGeom>
            <a:avLst/>
            <a:gdLst/>
            <a:ahLst/>
            <a:cxnLst/>
            <a:rect r="r" b="b" t="t" l="l"/>
            <a:pathLst>
              <a:path h="305522" w="3542567">
                <a:moveTo>
                  <a:pt x="0" y="0"/>
                </a:moveTo>
                <a:lnTo>
                  <a:pt x="3542568" y="0"/>
                </a:lnTo>
                <a:lnTo>
                  <a:pt x="3542568" y="305521"/>
                </a:lnTo>
                <a:lnTo>
                  <a:pt x="0" y="3055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631981" y="7525390"/>
            <a:ext cx="9727033" cy="48514"/>
            <a:chOff x="0" y="0"/>
            <a:chExt cx="12969377" cy="6468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-127"/>
              <a:ext cx="12968986" cy="64770"/>
            </a:xfrm>
            <a:custGeom>
              <a:avLst/>
              <a:gdLst/>
              <a:ahLst/>
              <a:cxnLst/>
              <a:rect r="r" b="b" t="t" l="l"/>
              <a:pathLst>
                <a:path h="64770" w="12968986">
                  <a:moveTo>
                    <a:pt x="12936601" y="127"/>
                  </a:moveTo>
                  <a:lnTo>
                    <a:pt x="32258" y="127"/>
                  </a:lnTo>
                  <a:lnTo>
                    <a:pt x="19685" y="2667"/>
                  </a:lnTo>
                  <a:lnTo>
                    <a:pt x="9525" y="9652"/>
                  </a:lnTo>
                  <a:lnTo>
                    <a:pt x="2540" y="19812"/>
                  </a:lnTo>
                  <a:lnTo>
                    <a:pt x="0" y="32385"/>
                  </a:lnTo>
                  <a:lnTo>
                    <a:pt x="2540" y="44958"/>
                  </a:lnTo>
                  <a:lnTo>
                    <a:pt x="9525" y="55245"/>
                  </a:lnTo>
                  <a:lnTo>
                    <a:pt x="19812" y="62230"/>
                  </a:lnTo>
                  <a:lnTo>
                    <a:pt x="32385" y="64770"/>
                  </a:lnTo>
                  <a:lnTo>
                    <a:pt x="12936601" y="64770"/>
                  </a:lnTo>
                  <a:lnTo>
                    <a:pt x="12949174" y="62230"/>
                  </a:lnTo>
                  <a:lnTo>
                    <a:pt x="12959461" y="55245"/>
                  </a:lnTo>
                  <a:lnTo>
                    <a:pt x="12966446" y="44958"/>
                  </a:lnTo>
                  <a:lnTo>
                    <a:pt x="12968986" y="32385"/>
                  </a:lnTo>
                  <a:lnTo>
                    <a:pt x="12966446" y="19812"/>
                  </a:lnTo>
                  <a:lnTo>
                    <a:pt x="12959461" y="9525"/>
                  </a:lnTo>
                  <a:lnTo>
                    <a:pt x="12949174" y="2540"/>
                  </a:lnTo>
                  <a:lnTo>
                    <a:pt x="12936601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4631981" y="6574330"/>
            <a:ext cx="9727033" cy="951060"/>
            <a:chOff x="0" y="0"/>
            <a:chExt cx="12969377" cy="12680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968859" cy="1267841"/>
            </a:xfrm>
            <a:custGeom>
              <a:avLst/>
              <a:gdLst/>
              <a:ahLst/>
              <a:cxnLst/>
              <a:rect r="r" b="b" t="t" l="l"/>
              <a:pathLst>
                <a:path h="1267841" w="12968859">
                  <a:moveTo>
                    <a:pt x="12968859" y="0"/>
                  </a:moveTo>
                  <a:lnTo>
                    <a:pt x="0" y="0"/>
                  </a:lnTo>
                  <a:lnTo>
                    <a:pt x="0" y="1267841"/>
                  </a:lnTo>
                  <a:lnTo>
                    <a:pt x="12968859" y="1267841"/>
                  </a:lnTo>
                  <a:lnTo>
                    <a:pt x="12968859" y="0"/>
                  </a:lnTo>
                  <a:close/>
                </a:path>
              </a:pathLst>
            </a:custGeom>
            <a:solidFill>
              <a:srgbClr val="FEB62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6839035" y="8111554"/>
            <a:ext cx="5370687" cy="1328438"/>
            <a:chOff x="0" y="0"/>
            <a:chExt cx="7160915" cy="177125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160895" cy="1771269"/>
            </a:xfrm>
            <a:custGeom>
              <a:avLst/>
              <a:gdLst/>
              <a:ahLst/>
              <a:cxnLst/>
              <a:rect r="r" b="b" t="t" l="l"/>
              <a:pathLst>
                <a:path h="1771269" w="7160895">
                  <a:moveTo>
                    <a:pt x="0" y="0"/>
                  </a:moveTo>
                  <a:lnTo>
                    <a:pt x="7160895" y="0"/>
                  </a:lnTo>
                  <a:lnTo>
                    <a:pt x="7160895" y="1771269"/>
                  </a:lnTo>
                  <a:lnTo>
                    <a:pt x="0" y="1771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-171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4695450" y="6730773"/>
            <a:ext cx="9561761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4"/>
              </a:lnSpc>
            </a:pPr>
            <a:r>
              <a:rPr lang="en-US" b="true" sz="3320" i="true">
                <a:solidFill>
                  <a:srgbClr val="000000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Plataf</a:t>
            </a:r>
            <a:r>
              <a:rPr lang="en-US" b="true" sz="3320" i="true">
                <a:solidFill>
                  <a:srgbClr val="000000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orma de Gestión de Ingreso de Vehículos a Taller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25" y="9537670"/>
            <a:ext cx="6405269" cy="601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1"/>
              </a:lnSpc>
            </a:pPr>
            <a:r>
              <a:rPr lang="en-US" sz="2000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Docente</a:t>
            </a:r>
          </a:p>
          <a:p>
            <a:pPr algn="l">
              <a:lnSpc>
                <a:spcPts val="2761"/>
              </a:lnSpc>
            </a:pPr>
            <a:r>
              <a:rPr lang="en-US" sz="2000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FABIAN ALEJANDRO ALVAREZ MONTENEGRO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93318" y="8804555"/>
            <a:ext cx="5689567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27"/>
              </a:lnSpc>
            </a:pPr>
          </a:p>
          <a:p>
            <a:pPr algn="r">
              <a:lnSpc>
                <a:spcPts val="2619"/>
              </a:lnSpc>
            </a:pPr>
            <a:r>
              <a:rPr lang="en-US" sz="2182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Fecha: 01 de Diciembre del 2025	</a:t>
            </a:r>
          </a:p>
          <a:p>
            <a:pPr algn="r">
              <a:lnSpc>
                <a:spcPts val="2619"/>
              </a:lnSpc>
            </a:pPr>
            <a:r>
              <a:rPr lang="en-US" sz="2182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 Escuela de Informática y Telecomunicaciones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450486" y="-398507"/>
            <a:ext cx="4244964" cy="1195521"/>
            <a:chOff x="0" y="0"/>
            <a:chExt cx="5659953" cy="159402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660009" cy="1593977"/>
            </a:xfrm>
            <a:custGeom>
              <a:avLst/>
              <a:gdLst/>
              <a:ahLst/>
              <a:cxnLst/>
              <a:rect r="r" b="b" t="t" l="l"/>
              <a:pathLst>
                <a:path h="1593977" w="5660009">
                  <a:moveTo>
                    <a:pt x="0" y="0"/>
                  </a:moveTo>
                  <a:lnTo>
                    <a:pt x="5660009" y="0"/>
                  </a:lnTo>
                  <a:lnTo>
                    <a:pt x="5660009" y="1593977"/>
                  </a:lnTo>
                  <a:lnTo>
                    <a:pt x="0" y="1593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48590" r="-10912" b="-145246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494022" y="8010296"/>
            <a:ext cx="1299955" cy="1196053"/>
            <a:chOff x="0" y="0"/>
            <a:chExt cx="3583745" cy="32308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080" y="12700"/>
              <a:ext cx="3568505" cy="3205480"/>
            </a:xfrm>
            <a:custGeom>
              <a:avLst/>
              <a:gdLst/>
              <a:ahLst/>
              <a:cxnLst/>
              <a:rect r="r" b="b" t="t" l="l"/>
              <a:pathLst>
                <a:path h="3205480" w="3568505">
                  <a:moveTo>
                    <a:pt x="2778565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2778565" y="0"/>
                  </a:lnTo>
                  <a:lnTo>
                    <a:pt x="3568505" y="1602740"/>
                  </a:lnTo>
                  <a:lnTo>
                    <a:pt x="2778565" y="3205480"/>
                  </a:lnTo>
                  <a:close/>
                </a:path>
              </a:pathLst>
            </a:custGeom>
            <a:solidFill>
              <a:srgbClr val="13538A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8888617" y="8454273"/>
            <a:ext cx="510766" cy="510766"/>
          </a:xfrm>
          <a:custGeom>
            <a:avLst/>
            <a:gdLst/>
            <a:ahLst/>
            <a:cxnLst/>
            <a:rect r="r" b="b" t="t" l="l"/>
            <a:pathLst>
              <a:path h="510766" w="510766">
                <a:moveTo>
                  <a:pt x="0" y="0"/>
                </a:moveTo>
                <a:lnTo>
                  <a:pt x="510766" y="0"/>
                </a:lnTo>
                <a:lnTo>
                  <a:pt x="510766" y="510766"/>
                </a:lnTo>
                <a:lnTo>
                  <a:pt x="0" y="510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5400000">
            <a:off x="8494022" y="6755243"/>
            <a:ext cx="1299955" cy="1196053"/>
            <a:chOff x="0" y="0"/>
            <a:chExt cx="3583745" cy="32308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080" y="12700"/>
              <a:ext cx="3568505" cy="3205480"/>
            </a:xfrm>
            <a:custGeom>
              <a:avLst/>
              <a:gdLst/>
              <a:ahLst/>
              <a:cxnLst/>
              <a:rect r="r" b="b" t="t" l="l"/>
              <a:pathLst>
                <a:path h="3205480" w="3568505">
                  <a:moveTo>
                    <a:pt x="2778565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2778565" y="0"/>
                  </a:lnTo>
                  <a:lnTo>
                    <a:pt x="3568505" y="1602740"/>
                  </a:lnTo>
                  <a:lnTo>
                    <a:pt x="2778565" y="3205480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name="Group 7" id="7"/>
          <p:cNvGrpSpPr/>
          <p:nvPr/>
        </p:nvGrpSpPr>
        <p:grpSpPr>
          <a:xfrm rot="5400000">
            <a:off x="8494022" y="5500190"/>
            <a:ext cx="1299955" cy="1196053"/>
            <a:chOff x="0" y="0"/>
            <a:chExt cx="3583745" cy="32308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080" y="12700"/>
              <a:ext cx="3568505" cy="3205480"/>
            </a:xfrm>
            <a:custGeom>
              <a:avLst/>
              <a:gdLst/>
              <a:ahLst/>
              <a:cxnLst/>
              <a:rect r="r" b="b" t="t" l="l"/>
              <a:pathLst>
                <a:path h="3205480" w="3568505">
                  <a:moveTo>
                    <a:pt x="2778565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2778565" y="0"/>
                  </a:lnTo>
                  <a:lnTo>
                    <a:pt x="3568505" y="1602740"/>
                  </a:lnTo>
                  <a:lnTo>
                    <a:pt x="2778565" y="3205480"/>
                  </a:ln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name="Group 9" id="9"/>
          <p:cNvGrpSpPr/>
          <p:nvPr/>
        </p:nvGrpSpPr>
        <p:grpSpPr>
          <a:xfrm rot="5400000">
            <a:off x="8494022" y="4245138"/>
            <a:ext cx="1299955" cy="1196053"/>
            <a:chOff x="0" y="0"/>
            <a:chExt cx="3583745" cy="32308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5080" y="12700"/>
              <a:ext cx="3568505" cy="3205480"/>
            </a:xfrm>
            <a:custGeom>
              <a:avLst/>
              <a:gdLst/>
              <a:ahLst/>
              <a:cxnLst/>
              <a:rect r="r" b="b" t="t" l="l"/>
              <a:pathLst>
                <a:path h="3205480" w="3568505">
                  <a:moveTo>
                    <a:pt x="2778565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2778565" y="0"/>
                  </a:lnTo>
                  <a:lnTo>
                    <a:pt x="3568505" y="1602740"/>
                  </a:lnTo>
                  <a:lnTo>
                    <a:pt x="2778565" y="3205480"/>
                  </a:lnTo>
                  <a:close/>
                </a:path>
              </a:pathLst>
            </a:custGeom>
            <a:solidFill>
              <a:srgbClr val="3EDAD8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8888617" y="4635568"/>
            <a:ext cx="545971" cy="545971"/>
          </a:xfrm>
          <a:custGeom>
            <a:avLst/>
            <a:gdLst/>
            <a:ahLst/>
            <a:cxnLst/>
            <a:rect r="r" b="b" t="t" l="l"/>
            <a:pathLst>
              <a:path h="545971" w="545971">
                <a:moveTo>
                  <a:pt x="0" y="0"/>
                </a:moveTo>
                <a:lnTo>
                  <a:pt x="545971" y="0"/>
                </a:lnTo>
                <a:lnTo>
                  <a:pt x="545971" y="545971"/>
                </a:lnTo>
                <a:lnTo>
                  <a:pt x="0" y="5459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871260" y="7195869"/>
            <a:ext cx="545481" cy="545481"/>
          </a:xfrm>
          <a:custGeom>
            <a:avLst/>
            <a:gdLst/>
            <a:ahLst/>
            <a:cxnLst/>
            <a:rect r="r" b="b" t="t" l="l"/>
            <a:pathLst>
              <a:path h="545481" w="545481">
                <a:moveTo>
                  <a:pt x="0" y="0"/>
                </a:moveTo>
                <a:lnTo>
                  <a:pt x="545480" y="0"/>
                </a:lnTo>
                <a:lnTo>
                  <a:pt x="545480" y="545481"/>
                </a:lnTo>
                <a:lnTo>
                  <a:pt x="0" y="5454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5400000">
            <a:off x="8494022" y="2990085"/>
            <a:ext cx="1299955" cy="1196053"/>
            <a:chOff x="0" y="0"/>
            <a:chExt cx="3583745" cy="323088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5080" y="12700"/>
              <a:ext cx="3568505" cy="3205480"/>
            </a:xfrm>
            <a:custGeom>
              <a:avLst/>
              <a:gdLst/>
              <a:ahLst/>
              <a:cxnLst/>
              <a:rect r="r" b="b" t="t" l="l"/>
              <a:pathLst>
                <a:path h="3205480" w="3568505">
                  <a:moveTo>
                    <a:pt x="2778565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2778565" y="0"/>
                  </a:lnTo>
                  <a:lnTo>
                    <a:pt x="3568505" y="1602740"/>
                  </a:lnTo>
                  <a:lnTo>
                    <a:pt x="2778565" y="3205480"/>
                  </a:ln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8908401" y="3453041"/>
            <a:ext cx="471199" cy="471199"/>
          </a:xfrm>
          <a:custGeom>
            <a:avLst/>
            <a:gdLst/>
            <a:ahLst/>
            <a:cxnLst/>
            <a:rect r="r" b="b" t="t" l="l"/>
            <a:pathLst>
              <a:path h="471199" w="471199">
                <a:moveTo>
                  <a:pt x="0" y="0"/>
                </a:moveTo>
                <a:lnTo>
                  <a:pt x="471198" y="0"/>
                </a:lnTo>
                <a:lnTo>
                  <a:pt x="471198" y="471199"/>
                </a:lnTo>
                <a:lnTo>
                  <a:pt x="0" y="4711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388853" y="1985507"/>
            <a:ext cx="11510293" cy="552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54"/>
              </a:lnSpc>
              <a:spcBef>
                <a:spcPct val="0"/>
              </a:spcBef>
            </a:pPr>
            <a:r>
              <a:rPr lang="en-US" b="true" sz="3400" spc="102">
                <a:solidFill>
                  <a:srgbClr val="191919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PL</a:t>
            </a:r>
            <a:r>
              <a:rPr lang="en-US" b="true" sz="3400" spc="102" u="none">
                <a:solidFill>
                  <a:srgbClr val="191919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ANIFICACIÓN GENERAL DEL PROYECTO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" y="753747"/>
            <a:ext cx="4499085" cy="1062636"/>
            <a:chOff x="0" y="0"/>
            <a:chExt cx="5998780" cy="141684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998718" cy="1416812"/>
            </a:xfrm>
            <a:custGeom>
              <a:avLst/>
              <a:gdLst/>
              <a:ahLst/>
              <a:cxnLst/>
              <a:rect r="r" b="b" t="t" l="l"/>
              <a:pathLst>
                <a:path h="1416812" w="5998718">
                  <a:moveTo>
                    <a:pt x="0" y="0"/>
                  </a:moveTo>
                  <a:lnTo>
                    <a:pt x="5998718" y="0"/>
                  </a:lnTo>
                  <a:lnTo>
                    <a:pt x="5998718" y="1416812"/>
                  </a:lnTo>
                  <a:lnTo>
                    <a:pt x="0" y="1416812"/>
                  </a:lnTo>
                  <a:close/>
                </a:path>
              </a:pathLst>
            </a:custGeom>
            <a:solidFill>
              <a:srgbClr val="FFC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4546309" y="753747"/>
            <a:ext cx="138611" cy="1062636"/>
            <a:chOff x="0" y="0"/>
            <a:chExt cx="184815" cy="141684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84404" cy="1416685"/>
            </a:xfrm>
            <a:custGeom>
              <a:avLst/>
              <a:gdLst/>
              <a:ahLst/>
              <a:cxnLst/>
              <a:rect r="r" b="b" t="t" l="l"/>
              <a:pathLst>
                <a:path h="1416685" w="184404">
                  <a:moveTo>
                    <a:pt x="92202" y="0"/>
                  </a:moveTo>
                  <a:lnTo>
                    <a:pt x="56388" y="381"/>
                  </a:lnTo>
                  <a:lnTo>
                    <a:pt x="27051" y="1651"/>
                  </a:lnTo>
                  <a:lnTo>
                    <a:pt x="7239" y="3429"/>
                  </a:lnTo>
                  <a:lnTo>
                    <a:pt x="0" y="5461"/>
                  </a:lnTo>
                  <a:lnTo>
                    <a:pt x="0" y="1411224"/>
                  </a:lnTo>
                  <a:lnTo>
                    <a:pt x="7239" y="1413383"/>
                  </a:lnTo>
                  <a:lnTo>
                    <a:pt x="27051" y="1415161"/>
                  </a:lnTo>
                  <a:lnTo>
                    <a:pt x="56388" y="1416304"/>
                  </a:lnTo>
                  <a:lnTo>
                    <a:pt x="92202" y="1416685"/>
                  </a:lnTo>
                  <a:lnTo>
                    <a:pt x="128016" y="1416304"/>
                  </a:lnTo>
                  <a:lnTo>
                    <a:pt x="157353" y="1415161"/>
                  </a:lnTo>
                  <a:lnTo>
                    <a:pt x="177165" y="1413383"/>
                  </a:lnTo>
                  <a:lnTo>
                    <a:pt x="184404" y="1411224"/>
                  </a:lnTo>
                  <a:lnTo>
                    <a:pt x="184404" y="5461"/>
                  </a:lnTo>
                  <a:lnTo>
                    <a:pt x="177165" y="3429"/>
                  </a:lnTo>
                  <a:lnTo>
                    <a:pt x="157353" y="1651"/>
                  </a:lnTo>
                  <a:lnTo>
                    <a:pt x="128016" y="381"/>
                  </a:lnTo>
                  <a:lnTo>
                    <a:pt x="92202" y="0"/>
                  </a:lnTo>
                  <a:close/>
                </a:path>
              </a:pathLst>
            </a:custGeom>
            <a:solidFill>
              <a:srgbClr val="1A1A1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14876849" y="9652526"/>
            <a:ext cx="3411151" cy="634474"/>
            <a:chOff x="0" y="0"/>
            <a:chExt cx="4548201" cy="84596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548251" cy="845947"/>
            </a:xfrm>
            <a:custGeom>
              <a:avLst/>
              <a:gdLst/>
              <a:ahLst/>
              <a:cxnLst/>
              <a:rect r="r" b="b" t="t" l="l"/>
              <a:pathLst>
                <a:path h="845947" w="4548251">
                  <a:moveTo>
                    <a:pt x="0" y="0"/>
                  </a:moveTo>
                  <a:lnTo>
                    <a:pt x="4548251" y="0"/>
                  </a:lnTo>
                  <a:lnTo>
                    <a:pt x="4548251" y="845947"/>
                  </a:lnTo>
                  <a:lnTo>
                    <a:pt x="0" y="845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1" b="-372"/>
              </a:stretch>
            </a:blip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8760009" y="5803592"/>
            <a:ext cx="767983" cy="680624"/>
          </a:xfrm>
          <a:custGeom>
            <a:avLst/>
            <a:gdLst/>
            <a:ahLst/>
            <a:cxnLst/>
            <a:rect r="r" b="b" t="t" l="l"/>
            <a:pathLst>
              <a:path h="680624" w="767983">
                <a:moveTo>
                  <a:pt x="0" y="0"/>
                </a:moveTo>
                <a:lnTo>
                  <a:pt x="767982" y="0"/>
                </a:lnTo>
                <a:lnTo>
                  <a:pt x="767982" y="680625"/>
                </a:lnTo>
                <a:lnTo>
                  <a:pt x="0" y="6806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4" id="24"/>
          <p:cNvSpPr txBox="true"/>
          <p:nvPr/>
        </p:nvSpPr>
        <p:spPr>
          <a:xfrm rot="0">
            <a:off x="10419524" y="3170916"/>
            <a:ext cx="5476677" cy="77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sz="2100" spc="42">
                <a:solidFill>
                  <a:srgbClr val="191919"/>
                </a:solidFill>
                <a:latin typeface="Open Sans 1"/>
                <a:ea typeface="Open Sans 1"/>
                <a:cs typeface="Open Sans 1"/>
                <a:sym typeface="Open Sans 1"/>
              </a:rPr>
              <a:t>Inicio 15 de agosto - 4 de septiembre</a:t>
            </a:r>
          </a:p>
          <a:p>
            <a:pPr algn="l"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sz="2100" spc="42">
                <a:solidFill>
                  <a:srgbClr val="191919"/>
                </a:solidFill>
                <a:latin typeface="Open Sans 1"/>
                <a:ea typeface="Open Sans 1"/>
                <a:cs typeface="Open Sans 1"/>
                <a:sym typeface="Open Sans 1"/>
              </a:rPr>
              <a:t>Duración 4 semanas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213063" y="4366260"/>
            <a:ext cx="6332910" cy="77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sz="2100" spc="42">
                <a:solidFill>
                  <a:srgbClr val="191919"/>
                </a:solidFill>
                <a:latin typeface="Open Sans 1"/>
                <a:ea typeface="Open Sans 1"/>
                <a:cs typeface="Open Sans 1"/>
                <a:sym typeface="Open Sans 1"/>
              </a:rPr>
              <a:t>Inicio 8 de septiembre - 13 de Octubre</a:t>
            </a:r>
          </a:p>
          <a:p>
            <a:pPr algn="l"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sz="2100" spc="42">
                <a:solidFill>
                  <a:srgbClr val="191919"/>
                </a:solidFill>
                <a:latin typeface="Open Sans 1"/>
                <a:ea typeface="Open Sans 1"/>
                <a:cs typeface="Open Sans 1"/>
                <a:sym typeface="Open Sans 1"/>
              </a:rPr>
              <a:t>Duración 5 semanas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419524" y="5681022"/>
            <a:ext cx="6163476" cy="77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sz="2100" spc="42">
                <a:solidFill>
                  <a:srgbClr val="191919"/>
                </a:solidFill>
                <a:latin typeface="Open Sans 1"/>
                <a:ea typeface="Open Sans 1"/>
                <a:cs typeface="Open Sans 1"/>
                <a:sym typeface="Open Sans 1"/>
              </a:rPr>
              <a:t>Inicio 15 de octubre - 30 de octubre</a:t>
            </a:r>
          </a:p>
          <a:p>
            <a:pPr algn="l"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sz="2100" spc="42">
                <a:solidFill>
                  <a:srgbClr val="191919"/>
                </a:solidFill>
                <a:latin typeface="Open Sans 1"/>
                <a:ea typeface="Open Sans 1"/>
                <a:cs typeface="Open Sans 1"/>
                <a:sym typeface="Open Sans 1"/>
              </a:rPr>
              <a:t>Duración 3 semanas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297780" y="6945599"/>
            <a:ext cx="6163476" cy="758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88" indent="-226694" lvl="1">
              <a:lnSpc>
                <a:spcPts val="3149"/>
              </a:lnSpc>
              <a:buFont typeface="Arial"/>
              <a:buChar char="•"/>
            </a:pPr>
            <a:r>
              <a:rPr lang="en-US" sz="2099" spc="41">
                <a:solidFill>
                  <a:srgbClr val="191919"/>
                </a:solidFill>
                <a:latin typeface="Open Sans 1"/>
                <a:ea typeface="Open Sans 1"/>
                <a:cs typeface="Open Sans 1"/>
                <a:sym typeface="Open Sans 1"/>
              </a:rPr>
              <a:t>Inicio 29 de octubre - 17 de noviembre</a:t>
            </a:r>
          </a:p>
          <a:p>
            <a:pPr algn="just" marL="453388" indent="-226694" lvl="1">
              <a:lnSpc>
                <a:spcPts val="3149"/>
              </a:lnSpc>
              <a:buFont typeface="Arial"/>
              <a:buChar char="•"/>
            </a:pPr>
            <a:r>
              <a:rPr lang="en-US" sz="2099" spc="41">
                <a:solidFill>
                  <a:srgbClr val="191919"/>
                </a:solidFill>
                <a:latin typeface="Open Sans 1"/>
                <a:ea typeface="Open Sans 1"/>
                <a:cs typeface="Open Sans 1"/>
                <a:sym typeface="Open Sans 1"/>
              </a:rPr>
              <a:t>Duracion 2 semanas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01021" y="3326174"/>
            <a:ext cx="6163476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49"/>
              </a:lnSpc>
            </a:pPr>
            <a:r>
              <a:rPr lang="en-US" b="true" sz="2499" spc="49">
                <a:solidFill>
                  <a:srgbClr val="191919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Fase 1</a:t>
            </a:r>
            <a:r>
              <a:rPr lang="en-US" b="true" sz="2499" spc="49">
                <a:solidFill>
                  <a:srgbClr val="191919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.- Planificación Inicial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419524" y="4585646"/>
            <a:ext cx="6163476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 spc="49" b="true">
                <a:solidFill>
                  <a:srgbClr val="191919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Fase 2.- A</a:t>
            </a:r>
            <a:r>
              <a:rPr lang="en-US" b="true" sz="2499" spc="49">
                <a:solidFill>
                  <a:srgbClr val="191919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nálisis y Diseño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705000" y="5836279"/>
            <a:ext cx="6163476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49"/>
              </a:lnSpc>
            </a:pPr>
            <a:r>
              <a:rPr lang="en-US" b="true" sz="2499" spc="49">
                <a:solidFill>
                  <a:srgbClr val="191919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Fase 3.- Desarr</a:t>
            </a:r>
            <a:r>
              <a:rPr lang="en-US" b="true" sz="2499" spc="49">
                <a:solidFill>
                  <a:srgbClr val="191919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ollo de la Plataforma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419524" y="7091332"/>
            <a:ext cx="6163476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 spc="49" b="true">
                <a:solidFill>
                  <a:srgbClr val="191919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Fase 4.- Integ</a:t>
            </a:r>
            <a:r>
              <a:rPr lang="en-US" b="true" sz="2499" spc="49">
                <a:solidFill>
                  <a:srgbClr val="191919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ración y Pruebas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705000" y="8346385"/>
            <a:ext cx="6163476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49"/>
              </a:lnSpc>
            </a:pPr>
            <a:r>
              <a:rPr lang="en-US" b="true" sz="2499" spc="49">
                <a:solidFill>
                  <a:srgbClr val="191919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Fase 5.- Implementación y Cierre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419524" y="8191127"/>
            <a:ext cx="6163476" cy="77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sz="2100" spc="42">
                <a:solidFill>
                  <a:srgbClr val="191919"/>
                </a:solidFill>
                <a:latin typeface="Open Sans 1"/>
                <a:ea typeface="Open Sans 1"/>
                <a:cs typeface="Open Sans 1"/>
                <a:sym typeface="Open Sans 1"/>
              </a:rPr>
              <a:t>Inicio 18 de noviembre - 21 de noviembre</a:t>
            </a:r>
          </a:p>
          <a:p>
            <a:pPr algn="l"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sz="2100" spc="42">
                <a:solidFill>
                  <a:srgbClr val="191919"/>
                </a:solidFill>
                <a:latin typeface="Open Sans 1"/>
                <a:ea typeface="Open Sans 1"/>
                <a:cs typeface="Open Sans 1"/>
                <a:sym typeface="Open Sans 1"/>
              </a:rPr>
              <a:t>Duración 1 semana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0" y="1019580"/>
            <a:ext cx="4482759" cy="532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9"/>
              </a:lnSpc>
            </a:pPr>
            <a:r>
              <a:rPr lang="en-US" b="true" sz="3274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Cronograma 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11162919" y="9819097"/>
            <a:ext cx="3542567" cy="305522"/>
          </a:xfrm>
          <a:custGeom>
            <a:avLst/>
            <a:gdLst/>
            <a:ahLst/>
            <a:cxnLst/>
            <a:rect r="r" b="b" t="t" l="l"/>
            <a:pathLst>
              <a:path h="305522" w="3542567">
                <a:moveTo>
                  <a:pt x="0" y="0"/>
                </a:moveTo>
                <a:lnTo>
                  <a:pt x="3542568" y="0"/>
                </a:lnTo>
                <a:lnTo>
                  <a:pt x="3542568" y="305522"/>
                </a:lnTo>
                <a:lnTo>
                  <a:pt x="0" y="30552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" y="753747"/>
            <a:ext cx="4499085" cy="1062636"/>
            <a:chOff x="0" y="0"/>
            <a:chExt cx="5998780" cy="14168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98718" cy="1416812"/>
            </a:xfrm>
            <a:custGeom>
              <a:avLst/>
              <a:gdLst/>
              <a:ahLst/>
              <a:cxnLst/>
              <a:rect r="r" b="b" t="t" l="l"/>
              <a:pathLst>
                <a:path h="1416812" w="5998718">
                  <a:moveTo>
                    <a:pt x="0" y="0"/>
                  </a:moveTo>
                  <a:lnTo>
                    <a:pt x="5998718" y="0"/>
                  </a:lnTo>
                  <a:lnTo>
                    <a:pt x="5998718" y="1416812"/>
                  </a:lnTo>
                  <a:lnTo>
                    <a:pt x="0" y="1416812"/>
                  </a:lnTo>
                  <a:close/>
                </a:path>
              </a:pathLst>
            </a:custGeom>
            <a:solidFill>
              <a:srgbClr val="FFC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4546309" y="753747"/>
            <a:ext cx="138611" cy="1062636"/>
            <a:chOff x="0" y="0"/>
            <a:chExt cx="184815" cy="14168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4404" cy="1416685"/>
            </a:xfrm>
            <a:custGeom>
              <a:avLst/>
              <a:gdLst/>
              <a:ahLst/>
              <a:cxnLst/>
              <a:rect r="r" b="b" t="t" l="l"/>
              <a:pathLst>
                <a:path h="1416685" w="184404">
                  <a:moveTo>
                    <a:pt x="92202" y="0"/>
                  </a:moveTo>
                  <a:lnTo>
                    <a:pt x="56388" y="381"/>
                  </a:lnTo>
                  <a:lnTo>
                    <a:pt x="27051" y="1651"/>
                  </a:lnTo>
                  <a:lnTo>
                    <a:pt x="7239" y="3429"/>
                  </a:lnTo>
                  <a:lnTo>
                    <a:pt x="0" y="5461"/>
                  </a:lnTo>
                  <a:lnTo>
                    <a:pt x="0" y="1411224"/>
                  </a:lnTo>
                  <a:lnTo>
                    <a:pt x="7239" y="1413383"/>
                  </a:lnTo>
                  <a:lnTo>
                    <a:pt x="27051" y="1415161"/>
                  </a:lnTo>
                  <a:lnTo>
                    <a:pt x="56388" y="1416304"/>
                  </a:lnTo>
                  <a:lnTo>
                    <a:pt x="92202" y="1416685"/>
                  </a:lnTo>
                  <a:lnTo>
                    <a:pt x="128016" y="1416304"/>
                  </a:lnTo>
                  <a:lnTo>
                    <a:pt x="157353" y="1415161"/>
                  </a:lnTo>
                  <a:lnTo>
                    <a:pt x="177165" y="1413383"/>
                  </a:lnTo>
                  <a:lnTo>
                    <a:pt x="184404" y="1411224"/>
                  </a:lnTo>
                  <a:lnTo>
                    <a:pt x="184404" y="5461"/>
                  </a:lnTo>
                  <a:lnTo>
                    <a:pt x="177165" y="3429"/>
                  </a:lnTo>
                  <a:lnTo>
                    <a:pt x="157353" y="1651"/>
                  </a:lnTo>
                  <a:lnTo>
                    <a:pt x="128016" y="381"/>
                  </a:lnTo>
                  <a:lnTo>
                    <a:pt x="92202" y="0"/>
                  </a:lnTo>
                  <a:close/>
                </a:path>
              </a:pathLst>
            </a:custGeom>
            <a:solidFill>
              <a:srgbClr val="1A1A1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346769" y="773262"/>
            <a:ext cx="3950416" cy="1007932"/>
            <a:chOff x="0" y="0"/>
            <a:chExt cx="5267221" cy="13439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267221" cy="1343909"/>
            </a:xfrm>
            <a:custGeom>
              <a:avLst/>
              <a:gdLst/>
              <a:ahLst/>
              <a:cxnLst/>
              <a:rect r="r" b="b" t="t" l="l"/>
              <a:pathLst>
                <a:path h="1343909" w="5267221">
                  <a:moveTo>
                    <a:pt x="0" y="0"/>
                  </a:moveTo>
                  <a:lnTo>
                    <a:pt x="5267221" y="0"/>
                  </a:lnTo>
                  <a:lnTo>
                    <a:pt x="5267221" y="1343909"/>
                  </a:lnTo>
                  <a:lnTo>
                    <a:pt x="0" y="13439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5267221" cy="137248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29"/>
                </a:lnSpc>
              </a:pPr>
              <a:r>
                <a:rPr lang="en-US" b="true" sz="3274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Etapas principales de implementación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2256" y="3479406"/>
            <a:ext cx="3269592" cy="6595755"/>
            <a:chOff x="0" y="0"/>
            <a:chExt cx="893891" cy="180324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93891" cy="1803249"/>
            </a:xfrm>
            <a:custGeom>
              <a:avLst/>
              <a:gdLst/>
              <a:ahLst/>
              <a:cxnLst/>
              <a:rect r="r" b="b" t="t" l="l"/>
              <a:pathLst>
                <a:path h="1803249" w="893891">
                  <a:moveTo>
                    <a:pt x="59196" y="0"/>
                  </a:moveTo>
                  <a:lnTo>
                    <a:pt x="834695" y="0"/>
                  </a:lnTo>
                  <a:cubicBezTo>
                    <a:pt x="867388" y="0"/>
                    <a:pt x="893891" y="26503"/>
                    <a:pt x="893891" y="59196"/>
                  </a:cubicBezTo>
                  <a:lnTo>
                    <a:pt x="893891" y="1744053"/>
                  </a:lnTo>
                  <a:cubicBezTo>
                    <a:pt x="893891" y="1776746"/>
                    <a:pt x="867388" y="1803249"/>
                    <a:pt x="834695" y="1803249"/>
                  </a:cubicBezTo>
                  <a:lnTo>
                    <a:pt x="59196" y="1803249"/>
                  </a:lnTo>
                  <a:cubicBezTo>
                    <a:pt x="26503" y="1803249"/>
                    <a:pt x="0" y="1776746"/>
                    <a:pt x="0" y="1744053"/>
                  </a:cubicBezTo>
                  <a:lnTo>
                    <a:pt x="0" y="59196"/>
                  </a:lnTo>
                  <a:cubicBezTo>
                    <a:pt x="0" y="26503"/>
                    <a:pt x="26503" y="0"/>
                    <a:pt x="59196" y="0"/>
                  </a:cubicBezTo>
                  <a:close/>
                </a:path>
              </a:pathLst>
            </a:custGeom>
            <a:solidFill>
              <a:srgbClr val="E0EBE7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93891" cy="1841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2256" y="2207427"/>
            <a:ext cx="3269592" cy="880934"/>
            <a:chOff x="0" y="0"/>
            <a:chExt cx="893891" cy="24084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93891" cy="240843"/>
            </a:xfrm>
            <a:custGeom>
              <a:avLst/>
              <a:gdLst/>
              <a:ahLst/>
              <a:cxnLst/>
              <a:rect r="r" b="b" t="t" l="l"/>
              <a:pathLst>
                <a:path h="240843" w="893891">
                  <a:moveTo>
                    <a:pt x="59196" y="0"/>
                  </a:moveTo>
                  <a:lnTo>
                    <a:pt x="834695" y="0"/>
                  </a:lnTo>
                  <a:cubicBezTo>
                    <a:pt x="867388" y="0"/>
                    <a:pt x="893891" y="26503"/>
                    <a:pt x="893891" y="59196"/>
                  </a:cubicBezTo>
                  <a:lnTo>
                    <a:pt x="893891" y="181647"/>
                  </a:lnTo>
                  <a:cubicBezTo>
                    <a:pt x="893891" y="214340"/>
                    <a:pt x="867388" y="240843"/>
                    <a:pt x="834695" y="240843"/>
                  </a:cubicBezTo>
                  <a:lnTo>
                    <a:pt x="59196" y="240843"/>
                  </a:lnTo>
                  <a:cubicBezTo>
                    <a:pt x="26503" y="240843"/>
                    <a:pt x="0" y="214340"/>
                    <a:pt x="0" y="181647"/>
                  </a:cubicBezTo>
                  <a:lnTo>
                    <a:pt x="0" y="59196"/>
                  </a:lnTo>
                  <a:cubicBezTo>
                    <a:pt x="0" y="26503"/>
                    <a:pt x="26503" y="0"/>
                    <a:pt x="59196" y="0"/>
                  </a:cubicBezTo>
                  <a:close/>
                </a:path>
              </a:pathLst>
            </a:custGeom>
            <a:solidFill>
              <a:srgbClr val="70B8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93891" cy="2789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509204" y="2207427"/>
            <a:ext cx="3269592" cy="880934"/>
            <a:chOff x="0" y="0"/>
            <a:chExt cx="893891" cy="24084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93891" cy="240843"/>
            </a:xfrm>
            <a:custGeom>
              <a:avLst/>
              <a:gdLst/>
              <a:ahLst/>
              <a:cxnLst/>
              <a:rect r="r" b="b" t="t" l="l"/>
              <a:pathLst>
                <a:path h="240843" w="893891">
                  <a:moveTo>
                    <a:pt x="59196" y="0"/>
                  </a:moveTo>
                  <a:lnTo>
                    <a:pt x="834695" y="0"/>
                  </a:lnTo>
                  <a:cubicBezTo>
                    <a:pt x="867388" y="0"/>
                    <a:pt x="893891" y="26503"/>
                    <a:pt x="893891" y="59196"/>
                  </a:cubicBezTo>
                  <a:lnTo>
                    <a:pt x="893891" y="181647"/>
                  </a:lnTo>
                  <a:cubicBezTo>
                    <a:pt x="893891" y="214340"/>
                    <a:pt x="867388" y="240843"/>
                    <a:pt x="834695" y="240843"/>
                  </a:cubicBezTo>
                  <a:lnTo>
                    <a:pt x="59196" y="240843"/>
                  </a:lnTo>
                  <a:cubicBezTo>
                    <a:pt x="26503" y="240843"/>
                    <a:pt x="0" y="214340"/>
                    <a:pt x="0" y="181647"/>
                  </a:cubicBezTo>
                  <a:lnTo>
                    <a:pt x="0" y="59196"/>
                  </a:lnTo>
                  <a:cubicBezTo>
                    <a:pt x="0" y="26503"/>
                    <a:pt x="26503" y="0"/>
                    <a:pt x="59196" y="0"/>
                  </a:cubicBezTo>
                  <a:close/>
                </a:path>
              </a:pathLst>
            </a:custGeom>
            <a:solidFill>
              <a:srgbClr val="70B8A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893891" cy="2789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830730" y="2207427"/>
            <a:ext cx="3269592" cy="880934"/>
            <a:chOff x="0" y="0"/>
            <a:chExt cx="893891" cy="24084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3891" cy="240843"/>
            </a:xfrm>
            <a:custGeom>
              <a:avLst/>
              <a:gdLst/>
              <a:ahLst/>
              <a:cxnLst/>
              <a:rect r="r" b="b" t="t" l="l"/>
              <a:pathLst>
                <a:path h="240843" w="893891">
                  <a:moveTo>
                    <a:pt x="59196" y="0"/>
                  </a:moveTo>
                  <a:lnTo>
                    <a:pt x="834695" y="0"/>
                  </a:lnTo>
                  <a:cubicBezTo>
                    <a:pt x="867388" y="0"/>
                    <a:pt x="893891" y="26503"/>
                    <a:pt x="893891" y="59196"/>
                  </a:cubicBezTo>
                  <a:lnTo>
                    <a:pt x="893891" y="181647"/>
                  </a:lnTo>
                  <a:cubicBezTo>
                    <a:pt x="893891" y="214340"/>
                    <a:pt x="867388" y="240843"/>
                    <a:pt x="834695" y="240843"/>
                  </a:cubicBezTo>
                  <a:lnTo>
                    <a:pt x="59196" y="240843"/>
                  </a:lnTo>
                  <a:cubicBezTo>
                    <a:pt x="26503" y="240843"/>
                    <a:pt x="0" y="214340"/>
                    <a:pt x="0" y="181647"/>
                  </a:cubicBezTo>
                  <a:lnTo>
                    <a:pt x="0" y="59196"/>
                  </a:lnTo>
                  <a:cubicBezTo>
                    <a:pt x="0" y="26503"/>
                    <a:pt x="26503" y="0"/>
                    <a:pt x="59196" y="0"/>
                  </a:cubicBezTo>
                  <a:close/>
                </a:path>
              </a:pathLst>
            </a:custGeom>
            <a:solidFill>
              <a:srgbClr val="70B8A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893891" cy="2789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187678" y="2207427"/>
            <a:ext cx="3269592" cy="880934"/>
            <a:chOff x="0" y="0"/>
            <a:chExt cx="893891" cy="24084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93891" cy="240843"/>
            </a:xfrm>
            <a:custGeom>
              <a:avLst/>
              <a:gdLst/>
              <a:ahLst/>
              <a:cxnLst/>
              <a:rect r="r" b="b" t="t" l="l"/>
              <a:pathLst>
                <a:path h="240843" w="893891">
                  <a:moveTo>
                    <a:pt x="59196" y="0"/>
                  </a:moveTo>
                  <a:lnTo>
                    <a:pt x="834695" y="0"/>
                  </a:lnTo>
                  <a:cubicBezTo>
                    <a:pt x="867388" y="0"/>
                    <a:pt x="893891" y="26503"/>
                    <a:pt x="893891" y="59196"/>
                  </a:cubicBezTo>
                  <a:lnTo>
                    <a:pt x="893891" y="181647"/>
                  </a:lnTo>
                  <a:cubicBezTo>
                    <a:pt x="893891" y="214340"/>
                    <a:pt x="867388" y="240843"/>
                    <a:pt x="834695" y="240843"/>
                  </a:cubicBezTo>
                  <a:lnTo>
                    <a:pt x="59196" y="240843"/>
                  </a:lnTo>
                  <a:cubicBezTo>
                    <a:pt x="26503" y="240843"/>
                    <a:pt x="0" y="214340"/>
                    <a:pt x="0" y="181647"/>
                  </a:cubicBezTo>
                  <a:lnTo>
                    <a:pt x="0" y="59196"/>
                  </a:lnTo>
                  <a:cubicBezTo>
                    <a:pt x="0" y="26503"/>
                    <a:pt x="26503" y="0"/>
                    <a:pt x="59196" y="0"/>
                  </a:cubicBezTo>
                  <a:close/>
                </a:path>
              </a:pathLst>
            </a:custGeom>
            <a:solidFill>
              <a:srgbClr val="70B8A2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893891" cy="2789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4866151" y="2207427"/>
            <a:ext cx="3269592" cy="880934"/>
            <a:chOff x="0" y="0"/>
            <a:chExt cx="893891" cy="24084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93891" cy="240843"/>
            </a:xfrm>
            <a:custGeom>
              <a:avLst/>
              <a:gdLst/>
              <a:ahLst/>
              <a:cxnLst/>
              <a:rect r="r" b="b" t="t" l="l"/>
              <a:pathLst>
                <a:path h="240843" w="893891">
                  <a:moveTo>
                    <a:pt x="59196" y="0"/>
                  </a:moveTo>
                  <a:lnTo>
                    <a:pt x="834695" y="0"/>
                  </a:lnTo>
                  <a:cubicBezTo>
                    <a:pt x="867388" y="0"/>
                    <a:pt x="893891" y="26503"/>
                    <a:pt x="893891" y="59196"/>
                  </a:cubicBezTo>
                  <a:lnTo>
                    <a:pt x="893891" y="181647"/>
                  </a:lnTo>
                  <a:cubicBezTo>
                    <a:pt x="893891" y="214340"/>
                    <a:pt x="867388" y="240843"/>
                    <a:pt x="834695" y="240843"/>
                  </a:cubicBezTo>
                  <a:lnTo>
                    <a:pt x="59196" y="240843"/>
                  </a:lnTo>
                  <a:cubicBezTo>
                    <a:pt x="26503" y="240843"/>
                    <a:pt x="0" y="214340"/>
                    <a:pt x="0" y="181647"/>
                  </a:cubicBezTo>
                  <a:lnTo>
                    <a:pt x="0" y="59196"/>
                  </a:lnTo>
                  <a:cubicBezTo>
                    <a:pt x="0" y="26503"/>
                    <a:pt x="26503" y="0"/>
                    <a:pt x="59196" y="0"/>
                  </a:cubicBezTo>
                  <a:close/>
                </a:path>
              </a:pathLst>
            </a:custGeom>
            <a:solidFill>
              <a:srgbClr val="70B8A2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893891" cy="2789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465843" y="3479406"/>
            <a:ext cx="3269592" cy="6595755"/>
            <a:chOff x="0" y="0"/>
            <a:chExt cx="893891" cy="180324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93891" cy="1803249"/>
            </a:xfrm>
            <a:custGeom>
              <a:avLst/>
              <a:gdLst/>
              <a:ahLst/>
              <a:cxnLst/>
              <a:rect r="r" b="b" t="t" l="l"/>
              <a:pathLst>
                <a:path h="1803249" w="893891">
                  <a:moveTo>
                    <a:pt x="59196" y="0"/>
                  </a:moveTo>
                  <a:lnTo>
                    <a:pt x="834695" y="0"/>
                  </a:lnTo>
                  <a:cubicBezTo>
                    <a:pt x="867388" y="0"/>
                    <a:pt x="893891" y="26503"/>
                    <a:pt x="893891" y="59196"/>
                  </a:cubicBezTo>
                  <a:lnTo>
                    <a:pt x="893891" y="1744053"/>
                  </a:lnTo>
                  <a:cubicBezTo>
                    <a:pt x="893891" y="1776746"/>
                    <a:pt x="867388" y="1803249"/>
                    <a:pt x="834695" y="1803249"/>
                  </a:cubicBezTo>
                  <a:lnTo>
                    <a:pt x="59196" y="1803249"/>
                  </a:lnTo>
                  <a:cubicBezTo>
                    <a:pt x="26503" y="1803249"/>
                    <a:pt x="0" y="1776746"/>
                    <a:pt x="0" y="1744053"/>
                  </a:cubicBezTo>
                  <a:lnTo>
                    <a:pt x="0" y="59196"/>
                  </a:lnTo>
                  <a:cubicBezTo>
                    <a:pt x="0" y="26503"/>
                    <a:pt x="26503" y="0"/>
                    <a:pt x="59196" y="0"/>
                  </a:cubicBezTo>
                  <a:close/>
                </a:path>
              </a:pathLst>
            </a:custGeom>
            <a:solidFill>
              <a:srgbClr val="E0EBE7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893891" cy="1841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3823503" y="3479406"/>
            <a:ext cx="3269592" cy="6595755"/>
            <a:chOff x="0" y="0"/>
            <a:chExt cx="893891" cy="180324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93891" cy="1803249"/>
            </a:xfrm>
            <a:custGeom>
              <a:avLst/>
              <a:gdLst/>
              <a:ahLst/>
              <a:cxnLst/>
              <a:rect r="r" b="b" t="t" l="l"/>
              <a:pathLst>
                <a:path h="1803249" w="893891">
                  <a:moveTo>
                    <a:pt x="59196" y="0"/>
                  </a:moveTo>
                  <a:lnTo>
                    <a:pt x="834695" y="0"/>
                  </a:lnTo>
                  <a:cubicBezTo>
                    <a:pt x="867388" y="0"/>
                    <a:pt x="893891" y="26503"/>
                    <a:pt x="893891" y="59196"/>
                  </a:cubicBezTo>
                  <a:lnTo>
                    <a:pt x="893891" y="1744053"/>
                  </a:lnTo>
                  <a:cubicBezTo>
                    <a:pt x="893891" y="1776746"/>
                    <a:pt x="867388" y="1803249"/>
                    <a:pt x="834695" y="1803249"/>
                  </a:cubicBezTo>
                  <a:lnTo>
                    <a:pt x="59196" y="1803249"/>
                  </a:lnTo>
                  <a:cubicBezTo>
                    <a:pt x="26503" y="1803249"/>
                    <a:pt x="0" y="1776746"/>
                    <a:pt x="0" y="1744053"/>
                  </a:cubicBezTo>
                  <a:lnTo>
                    <a:pt x="0" y="59196"/>
                  </a:lnTo>
                  <a:cubicBezTo>
                    <a:pt x="0" y="26503"/>
                    <a:pt x="26503" y="0"/>
                    <a:pt x="59196" y="0"/>
                  </a:cubicBezTo>
                  <a:close/>
                </a:path>
              </a:pathLst>
            </a:custGeom>
            <a:solidFill>
              <a:srgbClr val="E0EBE7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893891" cy="1841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1137089" y="3479406"/>
            <a:ext cx="3269592" cy="6581544"/>
            <a:chOff x="0" y="0"/>
            <a:chExt cx="893891" cy="1799364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93891" cy="1799364"/>
            </a:xfrm>
            <a:custGeom>
              <a:avLst/>
              <a:gdLst/>
              <a:ahLst/>
              <a:cxnLst/>
              <a:rect r="r" b="b" t="t" l="l"/>
              <a:pathLst>
                <a:path h="1799364" w="893891">
                  <a:moveTo>
                    <a:pt x="59196" y="0"/>
                  </a:moveTo>
                  <a:lnTo>
                    <a:pt x="834695" y="0"/>
                  </a:lnTo>
                  <a:cubicBezTo>
                    <a:pt x="867388" y="0"/>
                    <a:pt x="893891" y="26503"/>
                    <a:pt x="893891" y="59196"/>
                  </a:cubicBezTo>
                  <a:lnTo>
                    <a:pt x="893891" y="1740167"/>
                  </a:lnTo>
                  <a:cubicBezTo>
                    <a:pt x="893891" y="1772861"/>
                    <a:pt x="867388" y="1799364"/>
                    <a:pt x="834695" y="1799364"/>
                  </a:cubicBezTo>
                  <a:lnTo>
                    <a:pt x="59196" y="1799364"/>
                  </a:lnTo>
                  <a:cubicBezTo>
                    <a:pt x="26503" y="1799364"/>
                    <a:pt x="0" y="1772861"/>
                    <a:pt x="0" y="1740167"/>
                  </a:cubicBezTo>
                  <a:lnTo>
                    <a:pt x="0" y="59196"/>
                  </a:lnTo>
                  <a:cubicBezTo>
                    <a:pt x="0" y="26503"/>
                    <a:pt x="26503" y="0"/>
                    <a:pt x="59196" y="0"/>
                  </a:cubicBezTo>
                  <a:close/>
                </a:path>
              </a:pathLst>
            </a:custGeom>
            <a:solidFill>
              <a:srgbClr val="E0EBE7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893891" cy="18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4876849" y="9652526"/>
            <a:ext cx="3411151" cy="634474"/>
            <a:chOff x="0" y="0"/>
            <a:chExt cx="4548201" cy="845965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4548251" cy="845947"/>
            </a:xfrm>
            <a:custGeom>
              <a:avLst/>
              <a:gdLst/>
              <a:ahLst/>
              <a:cxnLst/>
              <a:rect r="r" b="b" t="t" l="l"/>
              <a:pathLst>
                <a:path h="845947" w="4548251">
                  <a:moveTo>
                    <a:pt x="0" y="0"/>
                  </a:moveTo>
                  <a:lnTo>
                    <a:pt x="4548251" y="0"/>
                  </a:lnTo>
                  <a:lnTo>
                    <a:pt x="4548251" y="845947"/>
                  </a:lnTo>
                  <a:lnTo>
                    <a:pt x="0" y="845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1" b="-372"/>
              </a:stretch>
            </a:blip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14866151" y="3479406"/>
            <a:ext cx="3269592" cy="6595755"/>
            <a:chOff x="0" y="0"/>
            <a:chExt cx="893891" cy="1803249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93891" cy="1803249"/>
            </a:xfrm>
            <a:custGeom>
              <a:avLst/>
              <a:gdLst/>
              <a:ahLst/>
              <a:cxnLst/>
              <a:rect r="r" b="b" t="t" l="l"/>
              <a:pathLst>
                <a:path h="1803249" w="893891">
                  <a:moveTo>
                    <a:pt x="59196" y="0"/>
                  </a:moveTo>
                  <a:lnTo>
                    <a:pt x="834695" y="0"/>
                  </a:lnTo>
                  <a:cubicBezTo>
                    <a:pt x="867388" y="0"/>
                    <a:pt x="893891" y="26503"/>
                    <a:pt x="893891" y="59196"/>
                  </a:cubicBezTo>
                  <a:lnTo>
                    <a:pt x="893891" y="1744053"/>
                  </a:lnTo>
                  <a:cubicBezTo>
                    <a:pt x="893891" y="1776746"/>
                    <a:pt x="867388" y="1803249"/>
                    <a:pt x="834695" y="1803249"/>
                  </a:cubicBezTo>
                  <a:lnTo>
                    <a:pt x="59196" y="1803249"/>
                  </a:lnTo>
                  <a:cubicBezTo>
                    <a:pt x="26503" y="1803249"/>
                    <a:pt x="0" y="1776746"/>
                    <a:pt x="0" y="1744053"/>
                  </a:cubicBezTo>
                  <a:lnTo>
                    <a:pt x="0" y="59196"/>
                  </a:lnTo>
                  <a:cubicBezTo>
                    <a:pt x="0" y="26503"/>
                    <a:pt x="26503" y="0"/>
                    <a:pt x="59196" y="0"/>
                  </a:cubicBezTo>
                  <a:close/>
                </a:path>
              </a:pathLst>
            </a:custGeom>
            <a:solidFill>
              <a:srgbClr val="E0EBE7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893891" cy="1841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72394" y="2326995"/>
            <a:ext cx="3245515" cy="558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4"/>
              </a:lnSpc>
              <a:spcBef>
                <a:spcPct val="0"/>
              </a:spcBef>
            </a:pPr>
            <a:r>
              <a:rPr lang="en-US" b="true" sz="3267">
                <a:solidFill>
                  <a:srgbClr val="000000"/>
                </a:solidFill>
                <a:latin typeface="Cerebri Bold"/>
                <a:ea typeface="Cerebri Bold"/>
                <a:cs typeface="Cerebri Bold"/>
                <a:sym typeface="Cerebri Bold"/>
              </a:rPr>
              <a:t>FASE 1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528884" y="2326995"/>
            <a:ext cx="3245515" cy="558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4"/>
              </a:lnSpc>
              <a:spcBef>
                <a:spcPct val="0"/>
              </a:spcBef>
            </a:pPr>
            <a:r>
              <a:rPr lang="en-US" b="true" sz="3267">
                <a:solidFill>
                  <a:srgbClr val="000000"/>
                </a:solidFill>
                <a:latin typeface="Cerebri Bold"/>
                <a:ea typeface="Cerebri Bold"/>
                <a:cs typeface="Cerebri Bold"/>
                <a:sym typeface="Cerebri Bold"/>
              </a:rPr>
              <a:t>FASE 3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3860396" y="2326995"/>
            <a:ext cx="3245515" cy="558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4"/>
              </a:lnSpc>
              <a:spcBef>
                <a:spcPct val="0"/>
              </a:spcBef>
            </a:pPr>
            <a:r>
              <a:rPr lang="en-US" b="true" sz="3267">
                <a:solidFill>
                  <a:srgbClr val="000000"/>
                </a:solidFill>
                <a:latin typeface="Cerebri Bold"/>
                <a:ea typeface="Cerebri Bold"/>
                <a:cs typeface="Cerebri Bold"/>
                <a:sym typeface="Cerebri Bold"/>
              </a:rPr>
              <a:t>FASE 2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216886" y="2326995"/>
            <a:ext cx="3245515" cy="558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4"/>
              </a:lnSpc>
              <a:spcBef>
                <a:spcPct val="0"/>
              </a:spcBef>
            </a:pPr>
            <a:r>
              <a:rPr lang="en-US" b="true" sz="3267">
                <a:solidFill>
                  <a:srgbClr val="000000"/>
                </a:solidFill>
                <a:latin typeface="Cerebri Bold"/>
                <a:ea typeface="Cerebri Bold"/>
                <a:cs typeface="Cerebri Bold"/>
                <a:sym typeface="Cerebri Bold"/>
              </a:rPr>
              <a:t>FASE 4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4885374" y="2326995"/>
            <a:ext cx="3245515" cy="558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4"/>
              </a:lnSpc>
              <a:spcBef>
                <a:spcPct val="0"/>
              </a:spcBef>
            </a:pPr>
            <a:r>
              <a:rPr lang="en-US" b="true" sz="3267">
                <a:solidFill>
                  <a:srgbClr val="000000"/>
                </a:solidFill>
                <a:latin typeface="Cerebri Bold"/>
                <a:ea typeface="Cerebri Bold"/>
                <a:cs typeface="Cerebri Bold"/>
                <a:sym typeface="Cerebri Bold"/>
              </a:rPr>
              <a:t>FASE 5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52256" y="3767456"/>
            <a:ext cx="3097881" cy="4079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9359" indent="-229679" lvl="1">
              <a:lnSpc>
                <a:spcPts val="2978"/>
              </a:lnSpc>
              <a:buFont typeface="Arial"/>
              <a:buChar char="•"/>
            </a:pPr>
            <a:r>
              <a:rPr lang="en-US" sz="2127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Definición Proyecto</a:t>
            </a:r>
          </a:p>
          <a:p>
            <a:pPr algn="l" marL="459359" indent="-229679" lvl="1">
              <a:lnSpc>
                <a:spcPts val="2978"/>
              </a:lnSpc>
              <a:buFont typeface="Arial"/>
              <a:buChar char="•"/>
            </a:pPr>
            <a:r>
              <a:rPr lang="en-US" sz="2127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Acta de Constitución</a:t>
            </a:r>
          </a:p>
          <a:p>
            <a:pPr algn="l" marL="459359" indent="-229679" lvl="1">
              <a:lnSpc>
                <a:spcPts val="2978"/>
              </a:lnSpc>
              <a:buFont typeface="Arial"/>
              <a:buChar char="•"/>
            </a:pPr>
            <a:r>
              <a:rPr lang="en-US" sz="2127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Elaboración de EDT y</a:t>
            </a:r>
            <a:r>
              <a:rPr lang="en-US" sz="2127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Diccionario</a:t>
            </a:r>
          </a:p>
          <a:p>
            <a:pPr algn="l" marL="459359" indent="-229679" lvl="1">
              <a:lnSpc>
                <a:spcPts val="2978"/>
              </a:lnSpc>
              <a:buFont typeface="Arial"/>
              <a:buChar char="•"/>
            </a:pPr>
            <a:r>
              <a:rPr lang="en-US" sz="2127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Elaboración Carta Gantt</a:t>
            </a:r>
          </a:p>
          <a:p>
            <a:pPr algn="l" marL="459359" indent="-229679" lvl="1">
              <a:lnSpc>
                <a:spcPts val="2978"/>
              </a:lnSpc>
              <a:buFont typeface="Arial"/>
              <a:buChar char="•"/>
            </a:pPr>
            <a:r>
              <a:rPr lang="en-US" sz="2127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Matriz de Riesgos inicial</a:t>
            </a:r>
          </a:p>
          <a:p>
            <a:pPr algn="l" marL="459359" indent="-229679" lvl="1">
              <a:lnSpc>
                <a:spcPts val="2978"/>
              </a:lnSpc>
              <a:buFont typeface="Arial"/>
              <a:buChar char="•"/>
            </a:pPr>
            <a:r>
              <a:rPr lang="en-US" sz="2127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Matriz Raci</a:t>
            </a:r>
          </a:p>
          <a:p>
            <a:pPr algn="l" marL="459359" indent="-229679" lvl="1">
              <a:lnSpc>
                <a:spcPts val="2978"/>
              </a:lnSpc>
              <a:buFont typeface="Arial"/>
              <a:buChar char="•"/>
            </a:pPr>
            <a:r>
              <a:rPr lang="en-US" sz="2127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Plan de Pruebas Inicial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3823503" y="3626495"/>
            <a:ext cx="3185139" cy="6434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Requerimientos de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Stakeholder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</a:t>
            </a:r>
            <a:r>
              <a:rPr lang="en-US" sz="20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istema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Software.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Elaborar diagrama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Casos de uso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</a:t>
            </a:r>
            <a:r>
              <a:rPr lang="en-US" sz="20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lases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UML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Documentación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Modelado de datos y arquitectura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Modelo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Entidad–Relación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Lógico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Diccionario de Datos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Elaboración deMockups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BPMN to be - as is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48" id="48"/>
          <p:cNvSpPr txBox="true"/>
          <p:nvPr/>
        </p:nvSpPr>
        <p:spPr>
          <a:xfrm rot="0">
            <a:off x="7528884" y="3626495"/>
            <a:ext cx="3065281" cy="555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Desarrollo</a:t>
            </a:r>
          </a:p>
          <a:p>
            <a:pPr algn="l" marL="906780" indent="-302260" lvl="2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Base de datos Scripts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Desarrollo del modulo</a:t>
            </a:r>
          </a:p>
          <a:p>
            <a:pPr algn="l" marL="820422" indent="-273474" lvl="2">
              <a:lnSpc>
                <a:spcPts val="2660"/>
              </a:lnSpc>
              <a:buFont typeface="Arial"/>
              <a:buChar char="⚬"/>
            </a:pPr>
            <a:r>
              <a:rPr lang="en-US" sz="19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Mecánico</a:t>
            </a:r>
          </a:p>
          <a:p>
            <a:pPr algn="l" marL="820422" indent="-273474" lvl="2">
              <a:lnSpc>
                <a:spcPts val="2660"/>
              </a:lnSpc>
              <a:buFont typeface="Arial"/>
              <a:buChar char="⚬"/>
            </a:pPr>
            <a:r>
              <a:rPr lang="en-US" sz="19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Supervisor</a:t>
            </a:r>
          </a:p>
          <a:p>
            <a:pPr algn="l" marL="820422" indent="-273474" lvl="2">
              <a:lnSpc>
                <a:spcPts val="2660"/>
              </a:lnSpc>
              <a:buFont typeface="Arial"/>
              <a:buChar char="⚬"/>
            </a:pPr>
            <a:r>
              <a:rPr lang="en-US" sz="19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Chofer</a:t>
            </a:r>
          </a:p>
          <a:p>
            <a:pPr algn="l" marL="820422" indent="-273474" lvl="2">
              <a:lnSpc>
                <a:spcPts val="2660"/>
              </a:lnSpc>
              <a:buFont typeface="Arial"/>
              <a:buChar char="⚬"/>
            </a:pPr>
            <a:r>
              <a:rPr lang="en-US" sz="19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Registro de ingresos</a:t>
            </a:r>
          </a:p>
          <a:p>
            <a:pPr algn="l" marL="820422" indent="-273474" lvl="2">
              <a:lnSpc>
                <a:spcPts val="2660"/>
              </a:lnSpc>
              <a:buFont typeface="Arial"/>
              <a:buChar char="⚬"/>
            </a:pPr>
            <a:r>
              <a:rPr lang="en-US" sz="19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</a:t>
            </a:r>
            <a:r>
              <a:rPr lang="en-US" sz="19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estión de estados y pausas</a:t>
            </a:r>
          </a:p>
          <a:p>
            <a:pPr algn="l" marL="820422" indent="-273474" lvl="2">
              <a:lnSpc>
                <a:spcPts val="2660"/>
              </a:lnSpc>
              <a:buFont typeface="Arial"/>
              <a:buChar char="⚬"/>
            </a:pPr>
            <a:r>
              <a:rPr lang="en-US" sz="19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</a:t>
            </a:r>
            <a:r>
              <a:rPr lang="en-US" sz="19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ocumentos y fotos</a:t>
            </a:r>
          </a:p>
          <a:p>
            <a:pPr algn="l" marL="820422" indent="-273474" lvl="2">
              <a:lnSpc>
                <a:spcPts val="2660"/>
              </a:lnSpc>
              <a:buFont typeface="Arial"/>
              <a:buChar char="⚬"/>
            </a:pPr>
            <a:r>
              <a:rPr lang="en-US" sz="19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</a:t>
            </a:r>
            <a:r>
              <a:rPr lang="en-US" sz="19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otificaciones</a:t>
            </a:r>
          </a:p>
          <a:p>
            <a:pPr algn="l" marL="820422" indent="-273474" lvl="2">
              <a:lnSpc>
                <a:spcPts val="2660"/>
              </a:lnSpc>
              <a:buFont typeface="Arial"/>
              <a:buChar char="⚬"/>
            </a:pPr>
            <a:r>
              <a:rPr lang="en-US" sz="19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Reportes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Implementar carga masiva de datos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1216886" y="3626495"/>
            <a:ext cx="3018298" cy="5937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Pruebas </a:t>
            </a:r>
          </a:p>
          <a:p>
            <a:pPr algn="l" marL="906777" indent="-302259" lvl="2">
              <a:lnSpc>
                <a:spcPts val="2939"/>
              </a:lnSpc>
              <a:buFont typeface="Arial"/>
              <a:buChar char="⚬"/>
            </a:pPr>
            <a:r>
              <a:rPr lang="en-US" sz="2099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Unitarias</a:t>
            </a:r>
          </a:p>
          <a:p>
            <a:pPr algn="l" marL="906777" indent="-302259" lvl="2">
              <a:lnSpc>
                <a:spcPts val="2939"/>
              </a:lnSpc>
              <a:buFont typeface="Arial"/>
              <a:buChar char="⚬"/>
            </a:pPr>
            <a:r>
              <a:rPr lang="en-US" sz="2099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Integración</a:t>
            </a:r>
          </a:p>
          <a:p>
            <a:pPr algn="l" marL="906777" indent="-302259" lvl="2">
              <a:lnSpc>
                <a:spcPts val="2939"/>
              </a:lnSpc>
              <a:buFont typeface="Arial"/>
              <a:buChar char="⚬"/>
            </a:pPr>
            <a:r>
              <a:rPr lang="en-US" sz="2099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Funcionales</a:t>
            </a:r>
          </a:p>
          <a:p>
            <a:pPr algn="l" marL="906777" indent="-302259" lvl="2">
              <a:lnSpc>
                <a:spcPts val="2939"/>
              </a:lnSpc>
              <a:buFont typeface="Arial"/>
              <a:buChar char="⚬"/>
            </a:pPr>
            <a:r>
              <a:rPr lang="en-US" sz="2099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 Regresión</a:t>
            </a:r>
          </a:p>
          <a:p>
            <a:pPr algn="l" marL="906777" indent="-302259" lvl="2">
              <a:lnSpc>
                <a:spcPts val="2939"/>
              </a:lnSpc>
              <a:buFont typeface="Arial"/>
              <a:buChar char="⚬"/>
            </a:pPr>
            <a:r>
              <a:rPr lang="en-US" sz="2099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 Performance y Carga</a:t>
            </a:r>
          </a:p>
          <a:p>
            <a:pPr algn="l" marL="906777" indent="-302259" lvl="2">
              <a:lnSpc>
                <a:spcPts val="2939"/>
              </a:lnSpc>
              <a:buFont typeface="Arial"/>
              <a:buChar char="⚬"/>
            </a:pPr>
            <a:r>
              <a:rPr lang="en-US" sz="2099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 Seguridad</a:t>
            </a:r>
          </a:p>
          <a:p>
            <a:pPr algn="l" marL="906777" indent="-302259" lvl="2">
              <a:lnSpc>
                <a:spcPts val="2939"/>
              </a:lnSpc>
              <a:buFont typeface="Arial"/>
              <a:buChar char="⚬"/>
            </a:pPr>
            <a:r>
              <a:rPr lang="en-US" sz="2099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 Usabilidad y Compatibilidad</a:t>
            </a:r>
          </a:p>
          <a:p>
            <a:pPr algn="l" marL="906777" indent="-302259" lvl="2">
              <a:lnSpc>
                <a:spcPts val="2939"/>
              </a:lnSpc>
              <a:buFont typeface="Arial"/>
              <a:buChar char="⚬"/>
            </a:pPr>
            <a:r>
              <a:rPr lang="en-US" sz="2099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 rendimiento y ajustes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Plan de pruebas finales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Docuemento de hallazgos del sistema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4944857" y="3626495"/>
            <a:ext cx="3126549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Documento final Web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Entorno Web online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Manual de usuario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" y="753747"/>
            <a:ext cx="4499085" cy="1062636"/>
            <a:chOff x="0" y="0"/>
            <a:chExt cx="5998780" cy="14168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98718" cy="1416812"/>
            </a:xfrm>
            <a:custGeom>
              <a:avLst/>
              <a:gdLst/>
              <a:ahLst/>
              <a:cxnLst/>
              <a:rect r="r" b="b" t="t" l="l"/>
              <a:pathLst>
                <a:path h="1416812" w="5998718">
                  <a:moveTo>
                    <a:pt x="0" y="0"/>
                  </a:moveTo>
                  <a:lnTo>
                    <a:pt x="5998718" y="0"/>
                  </a:lnTo>
                  <a:lnTo>
                    <a:pt x="5998718" y="1416812"/>
                  </a:lnTo>
                  <a:lnTo>
                    <a:pt x="0" y="1416812"/>
                  </a:lnTo>
                  <a:close/>
                </a:path>
              </a:pathLst>
            </a:custGeom>
            <a:solidFill>
              <a:srgbClr val="FFC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4546309" y="753747"/>
            <a:ext cx="138611" cy="1062636"/>
            <a:chOff x="0" y="0"/>
            <a:chExt cx="184815" cy="14168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4404" cy="1416685"/>
            </a:xfrm>
            <a:custGeom>
              <a:avLst/>
              <a:gdLst/>
              <a:ahLst/>
              <a:cxnLst/>
              <a:rect r="r" b="b" t="t" l="l"/>
              <a:pathLst>
                <a:path h="1416685" w="184404">
                  <a:moveTo>
                    <a:pt x="92202" y="0"/>
                  </a:moveTo>
                  <a:lnTo>
                    <a:pt x="56388" y="381"/>
                  </a:lnTo>
                  <a:lnTo>
                    <a:pt x="27051" y="1651"/>
                  </a:lnTo>
                  <a:lnTo>
                    <a:pt x="7239" y="3429"/>
                  </a:lnTo>
                  <a:lnTo>
                    <a:pt x="0" y="5461"/>
                  </a:lnTo>
                  <a:lnTo>
                    <a:pt x="0" y="1411224"/>
                  </a:lnTo>
                  <a:lnTo>
                    <a:pt x="7239" y="1413383"/>
                  </a:lnTo>
                  <a:lnTo>
                    <a:pt x="27051" y="1415161"/>
                  </a:lnTo>
                  <a:lnTo>
                    <a:pt x="56388" y="1416304"/>
                  </a:lnTo>
                  <a:lnTo>
                    <a:pt x="92202" y="1416685"/>
                  </a:lnTo>
                  <a:lnTo>
                    <a:pt x="128016" y="1416304"/>
                  </a:lnTo>
                  <a:lnTo>
                    <a:pt x="157353" y="1415161"/>
                  </a:lnTo>
                  <a:lnTo>
                    <a:pt x="177165" y="1413383"/>
                  </a:lnTo>
                  <a:lnTo>
                    <a:pt x="184404" y="1411224"/>
                  </a:lnTo>
                  <a:lnTo>
                    <a:pt x="184404" y="5461"/>
                  </a:lnTo>
                  <a:lnTo>
                    <a:pt x="177165" y="3429"/>
                  </a:lnTo>
                  <a:lnTo>
                    <a:pt x="157353" y="1651"/>
                  </a:lnTo>
                  <a:lnTo>
                    <a:pt x="128016" y="381"/>
                  </a:lnTo>
                  <a:lnTo>
                    <a:pt x="92202" y="0"/>
                  </a:lnTo>
                  <a:close/>
                </a:path>
              </a:pathLst>
            </a:custGeom>
            <a:solidFill>
              <a:srgbClr val="1A1A1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1" y="728123"/>
            <a:ext cx="4441012" cy="103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9"/>
              </a:lnSpc>
            </a:pPr>
            <a:r>
              <a:rPr lang="en-US" b="true" sz="3274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Topología del proyecto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4876849" y="9652526"/>
            <a:ext cx="3411151" cy="634474"/>
            <a:chOff x="0" y="0"/>
            <a:chExt cx="4548201" cy="8459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548251" cy="845947"/>
            </a:xfrm>
            <a:custGeom>
              <a:avLst/>
              <a:gdLst/>
              <a:ahLst/>
              <a:cxnLst/>
              <a:rect r="r" b="b" t="t" l="l"/>
              <a:pathLst>
                <a:path h="845947" w="4548251">
                  <a:moveTo>
                    <a:pt x="0" y="0"/>
                  </a:moveTo>
                  <a:lnTo>
                    <a:pt x="4548251" y="0"/>
                  </a:lnTo>
                  <a:lnTo>
                    <a:pt x="4548251" y="845947"/>
                  </a:lnTo>
                  <a:lnTo>
                    <a:pt x="0" y="845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1" b="-37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8960335" y="0"/>
            <a:ext cx="9201055" cy="10287000"/>
          </a:xfrm>
          <a:custGeom>
            <a:avLst/>
            <a:gdLst/>
            <a:ahLst/>
            <a:cxnLst/>
            <a:rect r="r" b="b" t="t" l="l"/>
            <a:pathLst>
              <a:path h="10287000" w="9201055">
                <a:moveTo>
                  <a:pt x="0" y="0"/>
                </a:moveTo>
                <a:lnTo>
                  <a:pt x="9201055" y="0"/>
                </a:lnTo>
                <a:lnTo>
                  <a:pt x="920105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035" t="-5051" r="-4959" b="-5051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63415" y="3105681"/>
            <a:ext cx="7955195" cy="4773190"/>
            <a:chOff x="0" y="0"/>
            <a:chExt cx="1988579" cy="119316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88579" cy="1193166"/>
            </a:xfrm>
            <a:custGeom>
              <a:avLst/>
              <a:gdLst/>
              <a:ahLst/>
              <a:cxnLst/>
              <a:rect r="r" b="b" t="t" l="l"/>
              <a:pathLst>
                <a:path h="1193166" w="1988579">
                  <a:moveTo>
                    <a:pt x="24330" y="0"/>
                  </a:moveTo>
                  <a:lnTo>
                    <a:pt x="1964250" y="0"/>
                  </a:lnTo>
                  <a:cubicBezTo>
                    <a:pt x="1977687" y="0"/>
                    <a:pt x="1988579" y="10893"/>
                    <a:pt x="1988579" y="24330"/>
                  </a:cubicBezTo>
                  <a:lnTo>
                    <a:pt x="1988579" y="1168836"/>
                  </a:lnTo>
                  <a:cubicBezTo>
                    <a:pt x="1988579" y="1182273"/>
                    <a:pt x="1977687" y="1193166"/>
                    <a:pt x="1964250" y="1193166"/>
                  </a:cubicBezTo>
                  <a:lnTo>
                    <a:pt x="24330" y="1193166"/>
                  </a:lnTo>
                  <a:cubicBezTo>
                    <a:pt x="10893" y="1193166"/>
                    <a:pt x="0" y="1182273"/>
                    <a:pt x="0" y="1168836"/>
                  </a:cubicBezTo>
                  <a:lnTo>
                    <a:pt x="0" y="24330"/>
                  </a:lnTo>
                  <a:cubicBezTo>
                    <a:pt x="0" y="10893"/>
                    <a:pt x="10893" y="0"/>
                    <a:pt x="24330" y="0"/>
                  </a:cubicBezTo>
                  <a:close/>
                </a:path>
              </a:pathLst>
            </a:custGeom>
            <a:solidFill>
              <a:srgbClr val="E0EBE7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988579" cy="12312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05448" y="4260124"/>
            <a:ext cx="7567931" cy="3771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1164" indent="-330582" lvl="1">
              <a:lnSpc>
                <a:spcPts val="4287"/>
              </a:lnSpc>
              <a:buFont typeface="Arial"/>
              <a:buChar char="•"/>
            </a:pPr>
            <a:r>
              <a:rPr lang="en-US" sz="3062" spc="6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Enfoque </a:t>
            </a:r>
          </a:p>
          <a:p>
            <a:pPr algn="l" marL="1322328" indent="-440776" lvl="2">
              <a:lnSpc>
                <a:spcPts val="4287"/>
              </a:lnSpc>
              <a:buFont typeface="Arial"/>
              <a:buChar char="⚬"/>
            </a:pPr>
            <a:r>
              <a:rPr lang="en-US" sz="3062" spc="6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Cliente–Servidor</a:t>
            </a:r>
          </a:p>
          <a:p>
            <a:pPr algn="l" marL="661164" indent="-330582" lvl="1">
              <a:lnSpc>
                <a:spcPts val="4287"/>
              </a:lnSpc>
              <a:buFont typeface="Arial"/>
              <a:buChar char="•"/>
            </a:pPr>
            <a:r>
              <a:rPr lang="en-US" sz="3062" spc="6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Patrón Arquitectonico</a:t>
            </a:r>
          </a:p>
          <a:p>
            <a:pPr algn="l" marL="1322328" indent="-440776" lvl="2">
              <a:lnSpc>
                <a:spcPts val="4287"/>
              </a:lnSpc>
              <a:buFont typeface="Arial"/>
              <a:buChar char="⚬"/>
            </a:pPr>
            <a:r>
              <a:rPr lang="en-US" sz="3062" spc="6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Modelo</a:t>
            </a:r>
          </a:p>
          <a:p>
            <a:pPr algn="l" marL="1322328" indent="-440776" lvl="2">
              <a:lnSpc>
                <a:spcPts val="4287"/>
              </a:lnSpc>
              <a:buFont typeface="Arial"/>
              <a:buChar char="⚬"/>
            </a:pPr>
            <a:r>
              <a:rPr lang="en-US" sz="3062" spc="6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Vista</a:t>
            </a:r>
          </a:p>
          <a:p>
            <a:pPr algn="l" marL="1322328" indent="-440776" lvl="2">
              <a:lnSpc>
                <a:spcPts val="4287"/>
              </a:lnSpc>
              <a:buFont typeface="Arial"/>
              <a:buChar char="⚬"/>
            </a:pPr>
            <a:r>
              <a:rPr lang="en-US" sz="3062" spc="6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Controlador</a:t>
            </a:r>
          </a:p>
          <a:p>
            <a:pPr algn="l">
              <a:lnSpc>
                <a:spcPts val="4287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717477" y="3382896"/>
            <a:ext cx="7447071" cy="646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9"/>
              </a:lnSpc>
            </a:pPr>
            <a:r>
              <a:rPr lang="en-US" b="true" sz="3785" spc="37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Modelo arquitectura logica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4430" y="6905784"/>
            <a:ext cx="5854138" cy="3218835"/>
            <a:chOff x="0" y="0"/>
            <a:chExt cx="1634720" cy="8988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34720" cy="898833"/>
            </a:xfrm>
            <a:custGeom>
              <a:avLst/>
              <a:gdLst/>
              <a:ahLst/>
              <a:cxnLst/>
              <a:rect r="r" b="b" t="t" l="l"/>
              <a:pathLst>
                <a:path h="898833" w="1634720">
                  <a:moveTo>
                    <a:pt x="33062" y="0"/>
                  </a:moveTo>
                  <a:lnTo>
                    <a:pt x="1601658" y="0"/>
                  </a:lnTo>
                  <a:cubicBezTo>
                    <a:pt x="1619918" y="0"/>
                    <a:pt x="1634720" y="14802"/>
                    <a:pt x="1634720" y="33062"/>
                  </a:cubicBezTo>
                  <a:lnTo>
                    <a:pt x="1634720" y="865771"/>
                  </a:lnTo>
                  <a:cubicBezTo>
                    <a:pt x="1634720" y="884031"/>
                    <a:pt x="1619918" y="898833"/>
                    <a:pt x="1601658" y="898833"/>
                  </a:cubicBezTo>
                  <a:lnTo>
                    <a:pt x="33062" y="898833"/>
                  </a:lnTo>
                  <a:cubicBezTo>
                    <a:pt x="14802" y="898833"/>
                    <a:pt x="0" y="884031"/>
                    <a:pt x="0" y="865771"/>
                  </a:cubicBezTo>
                  <a:lnTo>
                    <a:pt x="0" y="33062"/>
                  </a:lnTo>
                  <a:cubicBezTo>
                    <a:pt x="0" y="14802"/>
                    <a:pt x="14802" y="0"/>
                    <a:pt x="33062" y="0"/>
                  </a:cubicBezTo>
                  <a:close/>
                </a:path>
              </a:pathLst>
            </a:custGeom>
            <a:solidFill>
              <a:srgbClr val="E0EBE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34720" cy="9369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85339" y="7050212"/>
            <a:ext cx="5945074" cy="698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89"/>
              </a:lnSpc>
              <a:spcBef>
                <a:spcPct val="0"/>
              </a:spcBef>
            </a:pPr>
            <a:r>
              <a:rPr lang="en-US" b="true" sz="4135">
                <a:solidFill>
                  <a:srgbClr val="132038"/>
                </a:solidFill>
                <a:latin typeface="Cerebri Bold"/>
                <a:ea typeface="Cerebri Bold"/>
                <a:cs typeface="Cerebri Bold"/>
                <a:sym typeface="Cerebri Bold"/>
              </a:rPr>
              <a:t>BASE DE DATOS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85339" y="1911601"/>
            <a:ext cx="5212408" cy="4751170"/>
            <a:chOff x="0" y="0"/>
            <a:chExt cx="1455522" cy="13267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55522" cy="1326725"/>
            </a:xfrm>
            <a:custGeom>
              <a:avLst/>
              <a:gdLst/>
              <a:ahLst/>
              <a:cxnLst/>
              <a:rect r="r" b="b" t="t" l="l"/>
              <a:pathLst>
                <a:path h="1326725" w="1455522">
                  <a:moveTo>
                    <a:pt x="37132" y="0"/>
                  </a:moveTo>
                  <a:lnTo>
                    <a:pt x="1418390" y="0"/>
                  </a:lnTo>
                  <a:cubicBezTo>
                    <a:pt x="1428238" y="0"/>
                    <a:pt x="1437683" y="3912"/>
                    <a:pt x="1444646" y="10876"/>
                  </a:cubicBezTo>
                  <a:cubicBezTo>
                    <a:pt x="1451610" y="17839"/>
                    <a:pt x="1455522" y="27284"/>
                    <a:pt x="1455522" y="37132"/>
                  </a:cubicBezTo>
                  <a:lnTo>
                    <a:pt x="1455522" y="1289593"/>
                  </a:lnTo>
                  <a:cubicBezTo>
                    <a:pt x="1455522" y="1310100"/>
                    <a:pt x="1438898" y="1326725"/>
                    <a:pt x="1418390" y="1326725"/>
                  </a:cubicBezTo>
                  <a:lnTo>
                    <a:pt x="37132" y="1326725"/>
                  </a:lnTo>
                  <a:cubicBezTo>
                    <a:pt x="16625" y="1326725"/>
                    <a:pt x="0" y="1310100"/>
                    <a:pt x="0" y="1289593"/>
                  </a:cubicBezTo>
                  <a:lnTo>
                    <a:pt x="0" y="37132"/>
                  </a:lnTo>
                  <a:cubicBezTo>
                    <a:pt x="0" y="16625"/>
                    <a:pt x="16625" y="0"/>
                    <a:pt x="37132" y="0"/>
                  </a:cubicBezTo>
                  <a:close/>
                </a:path>
              </a:pathLst>
            </a:custGeom>
            <a:solidFill>
              <a:srgbClr val="E0EBE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455522" cy="136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895413" y="1911601"/>
            <a:ext cx="5212408" cy="4751170"/>
            <a:chOff x="0" y="0"/>
            <a:chExt cx="1455522" cy="13267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55522" cy="1326725"/>
            </a:xfrm>
            <a:custGeom>
              <a:avLst/>
              <a:gdLst/>
              <a:ahLst/>
              <a:cxnLst/>
              <a:rect r="r" b="b" t="t" l="l"/>
              <a:pathLst>
                <a:path h="1326725" w="1455522">
                  <a:moveTo>
                    <a:pt x="37132" y="0"/>
                  </a:moveTo>
                  <a:lnTo>
                    <a:pt x="1418390" y="0"/>
                  </a:lnTo>
                  <a:cubicBezTo>
                    <a:pt x="1428238" y="0"/>
                    <a:pt x="1437683" y="3912"/>
                    <a:pt x="1444646" y="10876"/>
                  </a:cubicBezTo>
                  <a:cubicBezTo>
                    <a:pt x="1451610" y="17839"/>
                    <a:pt x="1455522" y="27284"/>
                    <a:pt x="1455522" y="37132"/>
                  </a:cubicBezTo>
                  <a:lnTo>
                    <a:pt x="1455522" y="1289593"/>
                  </a:lnTo>
                  <a:cubicBezTo>
                    <a:pt x="1455522" y="1310100"/>
                    <a:pt x="1438898" y="1326725"/>
                    <a:pt x="1418390" y="1326725"/>
                  </a:cubicBezTo>
                  <a:lnTo>
                    <a:pt x="37132" y="1326725"/>
                  </a:lnTo>
                  <a:cubicBezTo>
                    <a:pt x="16625" y="1326725"/>
                    <a:pt x="0" y="1310100"/>
                    <a:pt x="0" y="1289593"/>
                  </a:cubicBezTo>
                  <a:lnTo>
                    <a:pt x="0" y="37132"/>
                  </a:lnTo>
                  <a:cubicBezTo>
                    <a:pt x="0" y="16625"/>
                    <a:pt x="16625" y="0"/>
                    <a:pt x="37132" y="0"/>
                  </a:cubicBezTo>
                  <a:close/>
                </a:path>
              </a:pathLst>
            </a:custGeom>
            <a:solidFill>
              <a:srgbClr val="E0EBE7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455522" cy="136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" y="753747"/>
            <a:ext cx="4499085" cy="1062636"/>
            <a:chOff x="0" y="0"/>
            <a:chExt cx="5998780" cy="141684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998718" cy="1416812"/>
            </a:xfrm>
            <a:custGeom>
              <a:avLst/>
              <a:gdLst/>
              <a:ahLst/>
              <a:cxnLst/>
              <a:rect r="r" b="b" t="t" l="l"/>
              <a:pathLst>
                <a:path h="1416812" w="5998718">
                  <a:moveTo>
                    <a:pt x="0" y="0"/>
                  </a:moveTo>
                  <a:lnTo>
                    <a:pt x="5998718" y="0"/>
                  </a:lnTo>
                  <a:lnTo>
                    <a:pt x="5998718" y="1416812"/>
                  </a:lnTo>
                  <a:lnTo>
                    <a:pt x="0" y="1416812"/>
                  </a:lnTo>
                  <a:close/>
                </a:path>
              </a:pathLst>
            </a:custGeom>
            <a:solidFill>
              <a:srgbClr val="FFC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4546309" y="753747"/>
            <a:ext cx="138611" cy="1062636"/>
            <a:chOff x="0" y="0"/>
            <a:chExt cx="184815" cy="141684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4404" cy="1416685"/>
            </a:xfrm>
            <a:custGeom>
              <a:avLst/>
              <a:gdLst/>
              <a:ahLst/>
              <a:cxnLst/>
              <a:rect r="r" b="b" t="t" l="l"/>
              <a:pathLst>
                <a:path h="1416685" w="184404">
                  <a:moveTo>
                    <a:pt x="92202" y="0"/>
                  </a:moveTo>
                  <a:lnTo>
                    <a:pt x="56388" y="381"/>
                  </a:lnTo>
                  <a:lnTo>
                    <a:pt x="27051" y="1651"/>
                  </a:lnTo>
                  <a:lnTo>
                    <a:pt x="7239" y="3429"/>
                  </a:lnTo>
                  <a:lnTo>
                    <a:pt x="0" y="5461"/>
                  </a:lnTo>
                  <a:lnTo>
                    <a:pt x="0" y="1411224"/>
                  </a:lnTo>
                  <a:lnTo>
                    <a:pt x="7239" y="1413383"/>
                  </a:lnTo>
                  <a:lnTo>
                    <a:pt x="27051" y="1415161"/>
                  </a:lnTo>
                  <a:lnTo>
                    <a:pt x="56388" y="1416304"/>
                  </a:lnTo>
                  <a:lnTo>
                    <a:pt x="92202" y="1416685"/>
                  </a:lnTo>
                  <a:lnTo>
                    <a:pt x="128016" y="1416304"/>
                  </a:lnTo>
                  <a:lnTo>
                    <a:pt x="157353" y="1415161"/>
                  </a:lnTo>
                  <a:lnTo>
                    <a:pt x="177165" y="1413383"/>
                  </a:lnTo>
                  <a:lnTo>
                    <a:pt x="184404" y="1411224"/>
                  </a:lnTo>
                  <a:lnTo>
                    <a:pt x="184404" y="5461"/>
                  </a:lnTo>
                  <a:lnTo>
                    <a:pt x="177165" y="3429"/>
                  </a:lnTo>
                  <a:lnTo>
                    <a:pt x="157353" y="1651"/>
                  </a:lnTo>
                  <a:lnTo>
                    <a:pt x="128016" y="381"/>
                  </a:lnTo>
                  <a:lnTo>
                    <a:pt x="92202" y="0"/>
                  </a:lnTo>
                  <a:close/>
                </a:path>
              </a:pathLst>
            </a:custGeom>
            <a:solidFill>
              <a:srgbClr val="1A1A1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1" y="728123"/>
            <a:ext cx="4441012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9"/>
              </a:lnSpc>
            </a:pPr>
            <a:r>
              <a:rPr lang="en-US" b="true" sz="3274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Tecnologías del proyecto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1525047" y="1911601"/>
            <a:ext cx="6515629" cy="4751170"/>
            <a:chOff x="0" y="0"/>
            <a:chExt cx="1455522" cy="106136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55522" cy="1061361"/>
            </a:xfrm>
            <a:custGeom>
              <a:avLst/>
              <a:gdLst/>
              <a:ahLst/>
              <a:cxnLst/>
              <a:rect r="r" b="b" t="t" l="l"/>
              <a:pathLst>
                <a:path h="1061361" w="1455522">
                  <a:moveTo>
                    <a:pt x="29705" y="0"/>
                  </a:moveTo>
                  <a:lnTo>
                    <a:pt x="1425817" y="0"/>
                  </a:lnTo>
                  <a:cubicBezTo>
                    <a:pt x="1433695" y="0"/>
                    <a:pt x="1441251" y="3130"/>
                    <a:pt x="1446822" y="8700"/>
                  </a:cubicBezTo>
                  <a:cubicBezTo>
                    <a:pt x="1452393" y="14271"/>
                    <a:pt x="1455522" y="21827"/>
                    <a:pt x="1455522" y="29705"/>
                  </a:cubicBezTo>
                  <a:lnTo>
                    <a:pt x="1455522" y="1031655"/>
                  </a:lnTo>
                  <a:cubicBezTo>
                    <a:pt x="1455522" y="1048061"/>
                    <a:pt x="1442223" y="1061361"/>
                    <a:pt x="1425817" y="1061361"/>
                  </a:cubicBezTo>
                  <a:lnTo>
                    <a:pt x="29705" y="1061361"/>
                  </a:lnTo>
                  <a:cubicBezTo>
                    <a:pt x="13299" y="1061361"/>
                    <a:pt x="0" y="1048061"/>
                    <a:pt x="0" y="1031655"/>
                  </a:cubicBezTo>
                  <a:lnTo>
                    <a:pt x="0" y="29705"/>
                  </a:lnTo>
                  <a:cubicBezTo>
                    <a:pt x="0" y="13299"/>
                    <a:pt x="13299" y="0"/>
                    <a:pt x="29705" y="0"/>
                  </a:cubicBezTo>
                  <a:close/>
                </a:path>
              </a:pathLst>
            </a:custGeom>
            <a:solidFill>
              <a:srgbClr val="E0EBE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455522" cy="10994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2297215" y="2020202"/>
            <a:ext cx="5212408" cy="698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89"/>
              </a:lnSpc>
              <a:spcBef>
                <a:spcPct val="0"/>
              </a:spcBef>
            </a:pPr>
            <a:r>
              <a:rPr lang="en-US" b="true" sz="4135">
                <a:solidFill>
                  <a:srgbClr val="132038"/>
                </a:solidFill>
                <a:latin typeface="Cerebri Bold"/>
                <a:ea typeface="Cerebri Bold"/>
                <a:cs typeface="Cerebri Bold"/>
                <a:sym typeface="Cerebri Bold"/>
              </a:rPr>
              <a:t>BACKEND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905193" y="1999629"/>
            <a:ext cx="5212408" cy="698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89"/>
              </a:lnSpc>
              <a:spcBef>
                <a:spcPct val="0"/>
              </a:spcBef>
            </a:pPr>
            <a:r>
              <a:rPr lang="en-US" b="true" sz="4135">
                <a:solidFill>
                  <a:srgbClr val="132038"/>
                </a:solidFill>
                <a:latin typeface="Cerebri Bold"/>
                <a:ea typeface="Cerebri Bold"/>
                <a:cs typeface="Cerebri Bold"/>
                <a:sym typeface="Cerebri Bold"/>
              </a:rPr>
              <a:t>FRONTEND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85339" y="2820950"/>
            <a:ext cx="4974423" cy="3404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1056" indent="-265528" lvl="1">
              <a:lnSpc>
                <a:spcPts val="3443"/>
              </a:lnSpc>
              <a:buFont typeface="Arial"/>
              <a:buChar char="•"/>
            </a:pPr>
            <a:r>
              <a:rPr lang="en-US" sz="245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Django TestCase, Django Test Client</a:t>
            </a:r>
          </a:p>
          <a:p>
            <a:pPr algn="l" marL="531056" indent="-265528" lvl="1">
              <a:lnSpc>
                <a:spcPts val="3443"/>
              </a:lnSpc>
              <a:buFont typeface="Arial"/>
              <a:buChar char="•"/>
            </a:pPr>
            <a:r>
              <a:rPr lang="en-US" sz="245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K6 (Performance, Carga y Estrés)</a:t>
            </a:r>
          </a:p>
          <a:p>
            <a:pPr algn="l" marL="531056" indent="-265528" lvl="1">
              <a:lnSpc>
                <a:spcPts val="3443"/>
              </a:lnSpc>
              <a:buFont typeface="Arial"/>
              <a:buChar char="•"/>
            </a:pPr>
            <a:r>
              <a:rPr lang="en-US" sz="245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OWASP ZAP (Seguridad)</a:t>
            </a:r>
          </a:p>
          <a:p>
            <a:pPr algn="l" marL="531056" indent="-265528" lvl="1">
              <a:lnSpc>
                <a:spcPts val="3443"/>
              </a:lnSpc>
              <a:buFont typeface="Arial"/>
              <a:buChar char="•"/>
            </a:pPr>
            <a:r>
              <a:rPr lang="en-US" sz="245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Postman</a:t>
            </a:r>
          </a:p>
          <a:p>
            <a:pPr algn="l" marL="531056" indent="-265528" lvl="1">
              <a:lnSpc>
                <a:spcPts val="3443"/>
              </a:lnSpc>
              <a:buFont typeface="Arial"/>
              <a:buChar char="•"/>
            </a:pPr>
            <a:r>
              <a:rPr lang="en-US" sz="245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Excel (validación de exportaciones/importaciones)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-366272" y="2005910"/>
            <a:ext cx="6515629" cy="71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6"/>
              </a:lnSpc>
              <a:spcBef>
                <a:spcPct val="0"/>
              </a:spcBef>
            </a:pPr>
            <a:r>
              <a:rPr lang="en-US" b="true" sz="4168">
                <a:solidFill>
                  <a:srgbClr val="132038"/>
                </a:solidFill>
                <a:latin typeface="Cerebri Bold"/>
                <a:ea typeface="Cerebri Bold"/>
                <a:cs typeface="Cerebri Bold"/>
                <a:sym typeface="Cerebri Bold"/>
              </a:rPr>
              <a:t>PRUEBAS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992813" y="2929890"/>
            <a:ext cx="4928755" cy="291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HTML5</a:t>
            </a:r>
          </a:p>
          <a:p>
            <a:pPr algn="l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CSS3 + Responsive Design</a:t>
            </a:r>
          </a:p>
          <a:p>
            <a:pPr algn="l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Bootstrap / Tailwind</a:t>
            </a:r>
          </a:p>
          <a:p>
            <a:pPr algn="l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JavaScript</a:t>
            </a:r>
          </a:p>
          <a:p>
            <a:pPr algn="l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Modo claro/oscuro – accesibilidad visual y usabilidad.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601001" y="2820950"/>
            <a:ext cx="6299747" cy="207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Python 3.13</a:t>
            </a:r>
          </a:p>
          <a:p>
            <a:pPr algn="l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Django 5.2</a:t>
            </a:r>
          </a:p>
          <a:p>
            <a:pPr algn="l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Django ORM </a:t>
            </a:r>
          </a:p>
          <a:p>
            <a:pPr algn="l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Sistema de rutas y controladores</a:t>
            </a:r>
          </a:p>
          <a:p>
            <a:pPr algn="l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Validaciones del lado del servidor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97658" y="7806330"/>
            <a:ext cx="5740389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SQLite (desarrollo)</a:t>
            </a:r>
          </a:p>
          <a:p>
            <a:pPr algn="l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Modelo Relacional en 3FN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1162919" y="9819097"/>
            <a:ext cx="3542567" cy="305522"/>
          </a:xfrm>
          <a:custGeom>
            <a:avLst/>
            <a:gdLst/>
            <a:ahLst/>
            <a:cxnLst/>
            <a:rect r="r" b="b" t="t" l="l"/>
            <a:pathLst>
              <a:path h="305522" w="3542567">
                <a:moveTo>
                  <a:pt x="0" y="0"/>
                </a:moveTo>
                <a:lnTo>
                  <a:pt x="3542568" y="0"/>
                </a:lnTo>
                <a:lnTo>
                  <a:pt x="3542568" y="305522"/>
                </a:lnTo>
                <a:lnTo>
                  <a:pt x="0" y="3055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6512231" y="6905784"/>
            <a:ext cx="7848249" cy="3218835"/>
            <a:chOff x="0" y="0"/>
            <a:chExt cx="2191559" cy="89883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191559" cy="898833"/>
            </a:xfrm>
            <a:custGeom>
              <a:avLst/>
              <a:gdLst/>
              <a:ahLst/>
              <a:cxnLst/>
              <a:rect r="r" b="b" t="t" l="l"/>
              <a:pathLst>
                <a:path h="898833" w="2191559">
                  <a:moveTo>
                    <a:pt x="24661" y="0"/>
                  </a:moveTo>
                  <a:lnTo>
                    <a:pt x="2166898" y="0"/>
                  </a:lnTo>
                  <a:cubicBezTo>
                    <a:pt x="2173438" y="0"/>
                    <a:pt x="2179711" y="2598"/>
                    <a:pt x="2184336" y="7223"/>
                  </a:cubicBezTo>
                  <a:cubicBezTo>
                    <a:pt x="2188961" y="11848"/>
                    <a:pt x="2191559" y="18121"/>
                    <a:pt x="2191559" y="24661"/>
                  </a:cubicBezTo>
                  <a:lnTo>
                    <a:pt x="2191559" y="874172"/>
                  </a:lnTo>
                  <a:cubicBezTo>
                    <a:pt x="2191559" y="880713"/>
                    <a:pt x="2188961" y="886985"/>
                    <a:pt x="2184336" y="891610"/>
                  </a:cubicBezTo>
                  <a:cubicBezTo>
                    <a:pt x="2179711" y="896235"/>
                    <a:pt x="2173438" y="898833"/>
                    <a:pt x="2166898" y="898833"/>
                  </a:cubicBezTo>
                  <a:lnTo>
                    <a:pt x="24661" y="898833"/>
                  </a:lnTo>
                  <a:cubicBezTo>
                    <a:pt x="18121" y="898833"/>
                    <a:pt x="11848" y="896235"/>
                    <a:pt x="7223" y="891610"/>
                  </a:cubicBezTo>
                  <a:cubicBezTo>
                    <a:pt x="2598" y="886985"/>
                    <a:pt x="0" y="880713"/>
                    <a:pt x="0" y="874172"/>
                  </a:cubicBezTo>
                  <a:lnTo>
                    <a:pt x="0" y="24661"/>
                  </a:lnTo>
                  <a:cubicBezTo>
                    <a:pt x="0" y="18121"/>
                    <a:pt x="2598" y="11848"/>
                    <a:pt x="7223" y="7223"/>
                  </a:cubicBezTo>
                  <a:cubicBezTo>
                    <a:pt x="11848" y="2598"/>
                    <a:pt x="18121" y="0"/>
                    <a:pt x="24661" y="0"/>
                  </a:cubicBezTo>
                  <a:close/>
                </a:path>
              </a:pathLst>
            </a:custGeom>
            <a:solidFill>
              <a:srgbClr val="E0EBE7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2191559" cy="9369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6650534" y="7050212"/>
            <a:ext cx="7401091" cy="698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89"/>
              </a:lnSpc>
              <a:spcBef>
                <a:spcPct val="0"/>
              </a:spcBef>
            </a:pPr>
            <a:r>
              <a:rPr lang="en-US" b="true" sz="4135">
                <a:solidFill>
                  <a:srgbClr val="132038"/>
                </a:solidFill>
                <a:latin typeface="Cerebri Bold"/>
                <a:ea typeface="Cerebri Bold"/>
                <a:cs typeface="Cerebri Bold"/>
                <a:sym typeface="Cerebri Bold"/>
              </a:rPr>
              <a:t>ENTORNO Y HERRAMIENTAS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525460" y="7806330"/>
            <a:ext cx="5740389" cy="207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V</a:t>
            </a:r>
            <a:r>
              <a:rPr lang="en-US" sz="23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S Code como entorno de desarrollo</a:t>
            </a:r>
          </a:p>
          <a:p>
            <a:pPr algn="l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Git y GitHub para control de versiones</a:t>
            </a:r>
          </a:p>
          <a:p>
            <a:pPr algn="l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PythonAnyWhere</a:t>
            </a:r>
          </a:p>
          <a:p>
            <a:pPr algn="l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Trello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4876849" y="9652526"/>
            <a:ext cx="3411151" cy="634474"/>
            <a:chOff x="0" y="0"/>
            <a:chExt cx="4548201" cy="84596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548251" cy="845947"/>
            </a:xfrm>
            <a:custGeom>
              <a:avLst/>
              <a:gdLst/>
              <a:ahLst/>
              <a:cxnLst/>
              <a:rect r="r" b="b" t="t" l="l"/>
              <a:pathLst>
                <a:path h="845947" w="4548251">
                  <a:moveTo>
                    <a:pt x="0" y="0"/>
                  </a:moveTo>
                  <a:lnTo>
                    <a:pt x="4548251" y="0"/>
                  </a:lnTo>
                  <a:lnTo>
                    <a:pt x="4548251" y="845947"/>
                  </a:lnTo>
                  <a:lnTo>
                    <a:pt x="0" y="845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1" b="-372"/>
              </a:stretch>
            </a:blipFill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" y="753747"/>
            <a:ext cx="4499085" cy="1062636"/>
            <a:chOff x="0" y="0"/>
            <a:chExt cx="5998780" cy="14168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98718" cy="1416812"/>
            </a:xfrm>
            <a:custGeom>
              <a:avLst/>
              <a:gdLst/>
              <a:ahLst/>
              <a:cxnLst/>
              <a:rect r="r" b="b" t="t" l="l"/>
              <a:pathLst>
                <a:path h="1416812" w="5998718">
                  <a:moveTo>
                    <a:pt x="0" y="0"/>
                  </a:moveTo>
                  <a:lnTo>
                    <a:pt x="5998718" y="0"/>
                  </a:lnTo>
                  <a:lnTo>
                    <a:pt x="5998718" y="1416812"/>
                  </a:lnTo>
                  <a:lnTo>
                    <a:pt x="0" y="1416812"/>
                  </a:lnTo>
                  <a:close/>
                </a:path>
              </a:pathLst>
            </a:custGeom>
            <a:solidFill>
              <a:srgbClr val="FFC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4546309" y="753747"/>
            <a:ext cx="138611" cy="1062636"/>
            <a:chOff x="0" y="0"/>
            <a:chExt cx="184815" cy="14168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4404" cy="1416685"/>
            </a:xfrm>
            <a:custGeom>
              <a:avLst/>
              <a:gdLst/>
              <a:ahLst/>
              <a:cxnLst/>
              <a:rect r="r" b="b" t="t" l="l"/>
              <a:pathLst>
                <a:path h="1416685" w="184404">
                  <a:moveTo>
                    <a:pt x="92202" y="0"/>
                  </a:moveTo>
                  <a:lnTo>
                    <a:pt x="56388" y="381"/>
                  </a:lnTo>
                  <a:lnTo>
                    <a:pt x="27051" y="1651"/>
                  </a:lnTo>
                  <a:lnTo>
                    <a:pt x="7239" y="3429"/>
                  </a:lnTo>
                  <a:lnTo>
                    <a:pt x="0" y="5461"/>
                  </a:lnTo>
                  <a:lnTo>
                    <a:pt x="0" y="1411224"/>
                  </a:lnTo>
                  <a:lnTo>
                    <a:pt x="7239" y="1413383"/>
                  </a:lnTo>
                  <a:lnTo>
                    <a:pt x="27051" y="1415161"/>
                  </a:lnTo>
                  <a:lnTo>
                    <a:pt x="56388" y="1416304"/>
                  </a:lnTo>
                  <a:lnTo>
                    <a:pt x="92202" y="1416685"/>
                  </a:lnTo>
                  <a:lnTo>
                    <a:pt x="128016" y="1416304"/>
                  </a:lnTo>
                  <a:lnTo>
                    <a:pt x="157353" y="1415161"/>
                  </a:lnTo>
                  <a:lnTo>
                    <a:pt x="177165" y="1413383"/>
                  </a:lnTo>
                  <a:lnTo>
                    <a:pt x="184404" y="1411224"/>
                  </a:lnTo>
                  <a:lnTo>
                    <a:pt x="184404" y="5461"/>
                  </a:lnTo>
                  <a:lnTo>
                    <a:pt x="177165" y="3429"/>
                  </a:lnTo>
                  <a:lnTo>
                    <a:pt x="157353" y="1651"/>
                  </a:lnTo>
                  <a:lnTo>
                    <a:pt x="128016" y="381"/>
                  </a:lnTo>
                  <a:lnTo>
                    <a:pt x="92202" y="0"/>
                  </a:lnTo>
                  <a:close/>
                </a:path>
              </a:pathLst>
            </a:custGeom>
            <a:solidFill>
              <a:srgbClr val="1A1A1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4876849" y="9652526"/>
            <a:ext cx="3411151" cy="634474"/>
            <a:chOff x="0" y="0"/>
            <a:chExt cx="4548201" cy="8459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48251" cy="845947"/>
            </a:xfrm>
            <a:custGeom>
              <a:avLst/>
              <a:gdLst/>
              <a:ahLst/>
              <a:cxnLst/>
              <a:rect r="r" b="b" t="t" l="l"/>
              <a:pathLst>
                <a:path h="845947" w="4548251">
                  <a:moveTo>
                    <a:pt x="0" y="0"/>
                  </a:moveTo>
                  <a:lnTo>
                    <a:pt x="4548251" y="0"/>
                  </a:lnTo>
                  <a:lnTo>
                    <a:pt x="4548251" y="845947"/>
                  </a:lnTo>
                  <a:lnTo>
                    <a:pt x="0" y="845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1" b="-372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88748" y="723849"/>
            <a:ext cx="4407450" cy="1036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9"/>
              </a:lnSpc>
            </a:pPr>
            <a:r>
              <a:rPr lang="en-US" b="true" sz="3274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Modelo de </a:t>
            </a:r>
          </a:p>
          <a:p>
            <a:pPr algn="ctr">
              <a:lnSpc>
                <a:spcPts val="3929"/>
              </a:lnSpc>
            </a:pPr>
            <a:r>
              <a:rPr lang="en-US" b="true" sz="3274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Datos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68001" y="3147062"/>
            <a:ext cx="3297711" cy="2138875"/>
            <a:chOff x="0" y="0"/>
            <a:chExt cx="893891" cy="57977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93891" cy="579772"/>
            </a:xfrm>
            <a:custGeom>
              <a:avLst/>
              <a:gdLst/>
              <a:ahLst/>
              <a:cxnLst/>
              <a:rect r="r" b="b" t="t" l="l"/>
              <a:pathLst>
                <a:path h="579772" w="893891">
                  <a:moveTo>
                    <a:pt x="58692" y="0"/>
                  </a:moveTo>
                  <a:lnTo>
                    <a:pt x="835200" y="0"/>
                  </a:lnTo>
                  <a:cubicBezTo>
                    <a:pt x="867614" y="0"/>
                    <a:pt x="893891" y="26277"/>
                    <a:pt x="893891" y="58692"/>
                  </a:cubicBezTo>
                  <a:lnTo>
                    <a:pt x="893891" y="521081"/>
                  </a:lnTo>
                  <a:cubicBezTo>
                    <a:pt x="893891" y="536647"/>
                    <a:pt x="887708" y="551575"/>
                    <a:pt x="876701" y="562582"/>
                  </a:cubicBezTo>
                  <a:cubicBezTo>
                    <a:pt x="865694" y="573589"/>
                    <a:pt x="850766" y="579772"/>
                    <a:pt x="835200" y="579772"/>
                  </a:cubicBezTo>
                  <a:lnTo>
                    <a:pt x="58692" y="579772"/>
                  </a:lnTo>
                  <a:cubicBezTo>
                    <a:pt x="26277" y="579772"/>
                    <a:pt x="0" y="553495"/>
                    <a:pt x="0" y="521081"/>
                  </a:cubicBezTo>
                  <a:lnTo>
                    <a:pt x="0" y="58692"/>
                  </a:lnTo>
                  <a:cubicBezTo>
                    <a:pt x="0" y="43126"/>
                    <a:pt x="6184" y="28197"/>
                    <a:pt x="17190" y="17190"/>
                  </a:cubicBezTo>
                  <a:cubicBezTo>
                    <a:pt x="28197" y="6184"/>
                    <a:pt x="43126" y="0"/>
                    <a:pt x="58692" y="0"/>
                  </a:cubicBezTo>
                  <a:close/>
                </a:path>
              </a:pathLst>
            </a:custGeom>
            <a:solidFill>
              <a:srgbClr val="E0EBE7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93891" cy="6178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47690" y="2184109"/>
            <a:ext cx="3297711" cy="888510"/>
            <a:chOff x="0" y="0"/>
            <a:chExt cx="893891" cy="24084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93891" cy="240843"/>
            </a:xfrm>
            <a:custGeom>
              <a:avLst/>
              <a:gdLst/>
              <a:ahLst/>
              <a:cxnLst/>
              <a:rect r="r" b="b" t="t" l="l"/>
              <a:pathLst>
                <a:path h="240843" w="893891">
                  <a:moveTo>
                    <a:pt x="58692" y="0"/>
                  </a:moveTo>
                  <a:lnTo>
                    <a:pt x="835200" y="0"/>
                  </a:lnTo>
                  <a:cubicBezTo>
                    <a:pt x="867614" y="0"/>
                    <a:pt x="893891" y="26277"/>
                    <a:pt x="893891" y="58692"/>
                  </a:cubicBezTo>
                  <a:lnTo>
                    <a:pt x="893891" y="182152"/>
                  </a:lnTo>
                  <a:cubicBezTo>
                    <a:pt x="893891" y="197718"/>
                    <a:pt x="887708" y="212646"/>
                    <a:pt x="876701" y="223653"/>
                  </a:cubicBezTo>
                  <a:cubicBezTo>
                    <a:pt x="865694" y="234660"/>
                    <a:pt x="850766" y="240843"/>
                    <a:pt x="835200" y="240843"/>
                  </a:cubicBezTo>
                  <a:lnTo>
                    <a:pt x="58692" y="240843"/>
                  </a:lnTo>
                  <a:cubicBezTo>
                    <a:pt x="43126" y="240843"/>
                    <a:pt x="28197" y="234660"/>
                    <a:pt x="17190" y="223653"/>
                  </a:cubicBezTo>
                  <a:cubicBezTo>
                    <a:pt x="6184" y="212646"/>
                    <a:pt x="0" y="197718"/>
                    <a:pt x="0" y="182152"/>
                  </a:cubicBezTo>
                  <a:lnTo>
                    <a:pt x="0" y="58692"/>
                  </a:lnTo>
                  <a:cubicBezTo>
                    <a:pt x="0" y="43126"/>
                    <a:pt x="6184" y="28197"/>
                    <a:pt x="17190" y="17190"/>
                  </a:cubicBezTo>
                  <a:cubicBezTo>
                    <a:pt x="28197" y="6184"/>
                    <a:pt x="43126" y="0"/>
                    <a:pt x="58692" y="0"/>
                  </a:cubicBezTo>
                  <a:close/>
                </a:path>
              </a:pathLst>
            </a:custGeom>
            <a:solidFill>
              <a:srgbClr val="70B8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93891" cy="2789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47690" y="2206710"/>
            <a:ext cx="3273427" cy="795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7"/>
              </a:lnSpc>
              <a:spcBef>
                <a:spcPct val="0"/>
              </a:spcBef>
            </a:pPr>
            <a:r>
              <a:rPr lang="en-US" b="true" sz="2319">
                <a:solidFill>
                  <a:srgbClr val="000000"/>
                </a:solidFill>
                <a:latin typeface="Cerebri Bold"/>
                <a:ea typeface="Cerebri Bold"/>
                <a:cs typeface="Cerebri Bold"/>
                <a:sym typeface="Cerebri Bold"/>
              </a:rPr>
              <a:t>USUARIO Y SEGURIDAD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34284" y="3274774"/>
            <a:ext cx="3124524" cy="1866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3309" indent="-231655" lvl="1">
              <a:lnSpc>
                <a:spcPts val="3004"/>
              </a:lnSpc>
              <a:buFont typeface="Arial"/>
              <a:buChar char="•"/>
            </a:pPr>
            <a:r>
              <a:rPr lang="en-US" sz="2145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Usuarios</a:t>
            </a:r>
          </a:p>
          <a:p>
            <a:pPr algn="l" marL="463309" indent="-231655" lvl="1">
              <a:lnSpc>
                <a:spcPts val="3004"/>
              </a:lnSpc>
              <a:buFont typeface="Arial"/>
              <a:buChar char="•"/>
            </a:pPr>
            <a:r>
              <a:rPr lang="en-US" sz="2145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Roles</a:t>
            </a:r>
          </a:p>
          <a:p>
            <a:pPr algn="l" marL="463309" indent="-231655" lvl="1">
              <a:lnSpc>
                <a:spcPts val="3004"/>
              </a:lnSpc>
              <a:buFont typeface="Arial"/>
              <a:buChar char="•"/>
            </a:pPr>
            <a:r>
              <a:rPr lang="en-US" sz="2145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Creden</a:t>
            </a:r>
            <a:r>
              <a:rPr lang="en-US" sz="2145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ciales</a:t>
            </a:r>
          </a:p>
          <a:p>
            <a:pPr algn="l" marL="463309" indent="-231655" lvl="1">
              <a:lnSpc>
                <a:spcPts val="3004"/>
              </a:lnSpc>
              <a:buFont typeface="Arial"/>
              <a:buChar char="•"/>
            </a:pPr>
            <a:r>
              <a:rPr lang="en-US" sz="2145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Registro de accesos</a:t>
            </a:r>
          </a:p>
          <a:p>
            <a:pPr algn="l" marL="463309" indent="-231655" lvl="1">
              <a:lnSpc>
                <a:spcPts val="3004"/>
              </a:lnSpc>
              <a:buFont typeface="Arial"/>
              <a:buChar char="•"/>
            </a:pPr>
            <a:r>
              <a:rPr lang="en-US" sz="2145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Auditoría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4013247" y="3147062"/>
            <a:ext cx="3297711" cy="2138875"/>
            <a:chOff x="0" y="0"/>
            <a:chExt cx="893891" cy="57977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93891" cy="579772"/>
            </a:xfrm>
            <a:custGeom>
              <a:avLst/>
              <a:gdLst/>
              <a:ahLst/>
              <a:cxnLst/>
              <a:rect r="r" b="b" t="t" l="l"/>
              <a:pathLst>
                <a:path h="579772" w="893891">
                  <a:moveTo>
                    <a:pt x="58692" y="0"/>
                  </a:moveTo>
                  <a:lnTo>
                    <a:pt x="835200" y="0"/>
                  </a:lnTo>
                  <a:cubicBezTo>
                    <a:pt x="867614" y="0"/>
                    <a:pt x="893891" y="26277"/>
                    <a:pt x="893891" y="58692"/>
                  </a:cubicBezTo>
                  <a:lnTo>
                    <a:pt x="893891" y="521081"/>
                  </a:lnTo>
                  <a:cubicBezTo>
                    <a:pt x="893891" y="536647"/>
                    <a:pt x="887708" y="551575"/>
                    <a:pt x="876701" y="562582"/>
                  </a:cubicBezTo>
                  <a:cubicBezTo>
                    <a:pt x="865694" y="573589"/>
                    <a:pt x="850766" y="579772"/>
                    <a:pt x="835200" y="579772"/>
                  </a:cubicBezTo>
                  <a:lnTo>
                    <a:pt x="58692" y="579772"/>
                  </a:lnTo>
                  <a:cubicBezTo>
                    <a:pt x="26277" y="579772"/>
                    <a:pt x="0" y="553495"/>
                    <a:pt x="0" y="521081"/>
                  </a:cubicBezTo>
                  <a:lnTo>
                    <a:pt x="0" y="58692"/>
                  </a:lnTo>
                  <a:cubicBezTo>
                    <a:pt x="0" y="43126"/>
                    <a:pt x="6184" y="28197"/>
                    <a:pt x="17190" y="17190"/>
                  </a:cubicBezTo>
                  <a:cubicBezTo>
                    <a:pt x="28197" y="6184"/>
                    <a:pt x="43126" y="0"/>
                    <a:pt x="58692" y="0"/>
                  </a:cubicBezTo>
                  <a:close/>
                </a:path>
              </a:pathLst>
            </a:custGeom>
            <a:solidFill>
              <a:srgbClr val="E0EBE7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93891" cy="6178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992936" y="2184109"/>
            <a:ext cx="3297711" cy="888510"/>
            <a:chOff x="0" y="0"/>
            <a:chExt cx="893891" cy="24084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93891" cy="240843"/>
            </a:xfrm>
            <a:custGeom>
              <a:avLst/>
              <a:gdLst/>
              <a:ahLst/>
              <a:cxnLst/>
              <a:rect r="r" b="b" t="t" l="l"/>
              <a:pathLst>
                <a:path h="240843" w="893891">
                  <a:moveTo>
                    <a:pt x="58692" y="0"/>
                  </a:moveTo>
                  <a:lnTo>
                    <a:pt x="835200" y="0"/>
                  </a:lnTo>
                  <a:cubicBezTo>
                    <a:pt x="867614" y="0"/>
                    <a:pt x="893891" y="26277"/>
                    <a:pt x="893891" y="58692"/>
                  </a:cubicBezTo>
                  <a:lnTo>
                    <a:pt x="893891" y="182152"/>
                  </a:lnTo>
                  <a:cubicBezTo>
                    <a:pt x="893891" y="197718"/>
                    <a:pt x="887708" y="212646"/>
                    <a:pt x="876701" y="223653"/>
                  </a:cubicBezTo>
                  <a:cubicBezTo>
                    <a:pt x="865694" y="234660"/>
                    <a:pt x="850766" y="240843"/>
                    <a:pt x="835200" y="240843"/>
                  </a:cubicBezTo>
                  <a:lnTo>
                    <a:pt x="58692" y="240843"/>
                  </a:lnTo>
                  <a:cubicBezTo>
                    <a:pt x="43126" y="240843"/>
                    <a:pt x="28197" y="234660"/>
                    <a:pt x="17190" y="223653"/>
                  </a:cubicBezTo>
                  <a:cubicBezTo>
                    <a:pt x="6184" y="212646"/>
                    <a:pt x="0" y="197718"/>
                    <a:pt x="0" y="182152"/>
                  </a:cubicBezTo>
                  <a:lnTo>
                    <a:pt x="0" y="58692"/>
                  </a:lnTo>
                  <a:cubicBezTo>
                    <a:pt x="0" y="43126"/>
                    <a:pt x="6184" y="28197"/>
                    <a:pt x="17190" y="17190"/>
                  </a:cubicBezTo>
                  <a:cubicBezTo>
                    <a:pt x="28197" y="6184"/>
                    <a:pt x="43126" y="0"/>
                    <a:pt x="58692" y="0"/>
                  </a:cubicBezTo>
                  <a:close/>
                </a:path>
              </a:pathLst>
            </a:custGeom>
            <a:solidFill>
              <a:srgbClr val="70B8A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93891" cy="2789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3992936" y="2206710"/>
            <a:ext cx="3273427" cy="795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7"/>
              </a:lnSpc>
              <a:spcBef>
                <a:spcPct val="0"/>
              </a:spcBef>
            </a:pPr>
            <a:r>
              <a:rPr lang="en-US" b="true" sz="2319">
                <a:solidFill>
                  <a:srgbClr val="000000"/>
                </a:solidFill>
                <a:latin typeface="Cerebri Bold"/>
                <a:ea typeface="Cerebri Bold"/>
                <a:cs typeface="Cerebri Bold"/>
                <a:sym typeface="Cerebri Bold"/>
              </a:rPr>
              <a:t>GESTIÓN DE VEHÍCULOS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079530" y="3274774"/>
            <a:ext cx="3124524" cy="1117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3309" indent="-231655" lvl="1">
              <a:lnSpc>
                <a:spcPts val="3004"/>
              </a:lnSpc>
              <a:buFont typeface="Arial"/>
              <a:buChar char="•"/>
            </a:pPr>
            <a:r>
              <a:rPr lang="en-US" sz="2145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Vehículo</a:t>
            </a:r>
          </a:p>
          <a:p>
            <a:pPr algn="l" marL="463309" indent="-231655" lvl="1">
              <a:lnSpc>
                <a:spcPts val="3004"/>
              </a:lnSpc>
              <a:buFont typeface="Arial"/>
              <a:buChar char="•"/>
            </a:pPr>
            <a:r>
              <a:rPr lang="en-US" sz="2145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Marca de vehí</a:t>
            </a:r>
            <a:r>
              <a:rPr lang="en-US" sz="2145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culo</a:t>
            </a:r>
          </a:p>
          <a:p>
            <a:pPr algn="l" marL="463309" indent="-231655" lvl="1">
              <a:lnSpc>
                <a:spcPts val="3004"/>
              </a:lnSpc>
              <a:buFont typeface="Arial"/>
              <a:buChar char="•"/>
            </a:pPr>
            <a:r>
              <a:rPr lang="en-US" sz="2145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Modelo de vehículo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7641258" y="3147062"/>
            <a:ext cx="3297711" cy="2138875"/>
            <a:chOff x="0" y="0"/>
            <a:chExt cx="893891" cy="57977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93891" cy="579772"/>
            </a:xfrm>
            <a:custGeom>
              <a:avLst/>
              <a:gdLst/>
              <a:ahLst/>
              <a:cxnLst/>
              <a:rect r="r" b="b" t="t" l="l"/>
              <a:pathLst>
                <a:path h="579772" w="893891">
                  <a:moveTo>
                    <a:pt x="58692" y="0"/>
                  </a:moveTo>
                  <a:lnTo>
                    <a:pt x="835200" y="0"/>
                  </a:lnTo>
                  <a:cubicBezTo>
                    <a:pt x="867614" y="0"/>
                    <a:pt x="893891" y="26277"/>
                    <a:pt x="893891" y="58692"/>
                  </a:cubicBezTo>
                  <a:lnTo>
                    <a:pt x="893891" y="521081"/>
                  </a:lnTo>
                  <a:cubicBezTo>
                    <a:pt x="893891" y="536647"/>
                    <a:pt x="887708" y="551575"/>
                    <a:pt x="876701" y="562582"/>
                  </a:cubicBezTo>
                  <a:cubicBezTo>
                    <a:pt x="865694" y="573589"/>
                    <a:pt x="850766" y="579772"/>
                    <a:pt x="835200" y="579772"/>
                  </a:cubicBezTo>
                  <a:lnTo>
                    <a:pt x="58692" y="579772"/>
                  </a:lnTo>
                  <a:cubicBezTo>
                    <a:pt x="26277" y="579772"/>
                    <a:pt x="0" y="553495"/>
                    <a:pt x="0" y="521081"/>
                  </a:cubicBezTo>
                  <a:lnTo>
                    <a:pt x="0" y="58692"/>
                  </a:lnTo>
                  <a:cubicBezTo>
                    <a:pt x="0" y="43126"/>
                    <a:pt x="6184" y="28197"/>
                    <a:pt x="17190" y="17190"/>
                  </a:cubicBezTo>
                  <a:cubicBezTo>
                    <a:pt x="28197" y="6184"/>
                    <a:pt x="43126" y="0"/>
                    <a:pt x="58692" y="0"/>
                  </a:cubicBezTo>
                  <a:close/>
                </a:path>
              </a:pathLst>
            </a:custGeom>
            <a:solidFill>
              <a:srgbClr val="E0EBE7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893891" cy="6178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7620947" y="2184109"/>
            <a:ext cx="3297711" cy="888510"/>
            <a:chOff x="0" y="0"/>
            <a:chExt cx="893891" cy="24084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93891" cy="240843"/>
            </a:xfrm>
            <a:custGeom>
              <a:avLst/>
              <a:gdLst/>
              <a:ahLst/>
              <a:cxnLst/>
              <a:rect r="r" b="b" t="t" l="l"/>
              <a:pathLst>
                <a:path h="240843" w="893891">
                  <a:moveTo>
                    <a:pt x="58692" y="0"/>
                  </a:moveTo>
                  <a:lnTo>
                    <a:pt x="835200" y="0"/>
                  </a:lnTo>
                  <a:cubicBezTo>
                    <a:pt x="867614" y="0"/>
                    <a:pt x="893891" y="26277"/>
                    <a:pt x="893891" y="58692"/>
                  </a:cubicBezTo>
                  <a:lnTo>
                    <a:pt x="893891" y="182152"/>
                  </a:lnTo>
                  <a:cubicBezTo>
                    <a:pt x="893891" y="197718"/>
                    <a:pt x="887708" y="212646"/>
                    <a:pt x="876701" y="223653"/>
                  </a:cubicBezTo>
                  <a:cubicBezTo>
                    <a:pt x="865694" y="234660"/>
                    <a:pt x="850766" y="240843"/>
                    <a:pt x="835200" y="240843"/>
                  </a:cubicBezTo>
                  <a:lnTo>
                    <a:pt x="58692" y="240843"/>
                  </a:lnTo>
                  <a:cubicBezTo>
                    <a:pt x="43126" y="240843"/>
                    <a:pt x="28197" y="234660"/>
                    <a:pt x="17190" y="223653"/>
                  </a:cubicBezTo>
                  <a:cubicBezTo>
                    <a:pt x="6184" y="212646"/>
                    <a:pt x="0" y="197718"/>
                    <a:pt x="0" y="182152"/>
                  </a:cubicBezTo>
                  <a:lnTo>
                    <a:pt x="0" y="58692"/>
                  </a:lnTo>
                  <a:cubicBezTo>
                    <a:pt x="0" y="43126"/>
                    <a:pt x="6184" y="28197"/>
                    <a:pt x="17190" y="17190"/>
                  </a:cubicBezTo>
                  <a:cubicBezTo>
                    <a:pt x="28197" y="6184"/>
                    <a:pt x="43126" y="0"/>
                    <a:pt x="58692" y="0"/>
                  </a:cubicBezTo>
                  <a:close/>
                </a:path>
              </a:pathLst>
            </a:custGeom>
            <a:solidFill>
              <a:srgbClr val="70B8A2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893891" cy="2789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7620947" y="2408455"/>
            <a:ext cx="3273427" cy="392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7"/>
              </a:lnSpc>
              <a:spcBef>
                <a:spcPct val="0"/>
              </a:spcBef>
            </a:pPr>
            <a:r>
              <a:rPr lang="en-US" b="true" sz="2319">
                <a:solidFill>
                  <a:srgbClr val="000000"/>
                </a:solidFill>
                <a:latin typeface="Cerebri Bold"/>
                <a:ea typeface="Cerebri Bold"/>
                <a:cs typeface="Cerebri Bold"/>
                <a:sym typeface="Cerebri Bold"/>
              </a:rPr>
              <a:t>GESTIÓN DE TALLER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707541" y="3274774"/>
            <a:ext cx="3124524" cy="742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3309" indent="-231655" lvl="1">
              <a:lnSpc>
                <a:spcPts val="3004"/>
              </a:lnSpc>
              <a:buFont typeface="Arial"/>
              <a:buChar char="•"/>
            </a:pPr>
            <a:r>
              <a:rPr lang="en-US" sz="2145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Taller</a:t>
            </a:r>
          </a:p>
          <a:p>
            <a:pPr algn="l" marL="463309" indent="-231655" lvl="1">
              <a:lnSpc>
                <a:spcPts val="3004"/>
              </a:lnSpc>
              <a:buFont typeface="Arial"/>
              <a:buChar char="•"/>
            </a:pPr>
            <a:r>
              <a:rPr lang="en-US" sz="2145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Loca</a:t>
            </a:r>
            <a:r>
              <a:rPr lang="en-US" sz="2145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lidad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1305129" y="3081855"/>
            <a:ext cx="3297711" cy="2138875"/>
            <a:chOff x="0" y="0"/>
            <a:chExt cx="893891" cy="57977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93891" cy="579772"/>
            </a:xfrm>
            <a:custGeom>
              <a:avLst/>
              <a:gdLst/>
              <a:ahLst/>
              <a:cxnLst/>
              <a:rect r="r" b="b" t="t" l="l"/>
              <a:pathLst>
                <a:path h="579772" w="893891">
                  <a:moveTo>
                    <a:pt x="58692" y="0"/>
                  </a:moveTo>
                  <a:lnTo>
                    <a:pt x="835200" y="0"/>
                  </a:lnTo>
                  <a:cubicBezTo>
                    <a:pt x="867614" y="0"/>
                    <a:pt x="893891" y="26277"/>
                    <a:pt x="893891" y="58692"/>
                  </a:cubicBezTo>
                  <a:lnTo>
                    <a:pt x="893891" y="521081"/>
                  </a:lnTo>
                  <a:cubicBezTo>
                    <a:pt x="893891" y="536647"/>
                    <a:pt x="887708" y="551575"/>
                    <a:pt x="876701" y="562582"/>
                  </a:cubicBezTo>
                  <a:cubicBezTo>
                    <a:pt x="865694" y="573589"/>
                    <a:pt x="850766" y="579772"/>
                    <a:pt x="835200" y="579772"/>
                  </a:cubicBezTo>
                  <a:lnTo>
                    <a:pt x="58692" y="579772"/>
                  </a:lnTo>
                  <a:cubicBezTo>
                    <a:pt x="26277" y="579772"/>
                    <a:pt x="0" y="553495"/>
                    <a:pt x="0" y="521081"/>
                  </a:cubicBezTo>
                  <a:lnTo>
                    <a:pt x="0" y="58692"/>
                  </a:lnTo>
                  <a:cubicBezTo>
                    <a:pt x="0" y="43126"/>
                    <a:pt x="6184" y="28197"/>
                    <a:pt x="17190" y="17190"/>
                  </a:cubicBezTo>
                  <a:cubicBezTo>
                    <a:pt x="28197" y="6184"/>
                    <a:pt x="43126" y="0"/>
                    <a:pt x="58692" y="0"/>
                  </a:cubicBezTo>
                  <a:close/>
                </a:path>
              </a:pathLst>
            </a:custGeom>
            <a:solidFill>
              <a:srgbClr val="E0EBE7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893891" cy="6178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1284818" y="2118902"/>
            <a:ext cx="3297711" cy="888510"/>
            <a:chOff x="0" y="0"/>
            <a:chExt cx="893891" cy="240843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93891" cy="240843"/>
            </a:xfrm>
            <a:custGeom>
              <a:avLst/>
              <a:gdLst/>
              <a:ahLst/>
              <a:cxnLst/>
              <a:rect r="r" b="b" t="t" l="l"/>
              <a:pathLst>
                <a:path h="240843" w="893891">
                  <a:moveTo>
                    <a:pt x="58692" y="0"/>
                  </a:moveTo>
                  <a:lnTo>
                    <a:pt x="835200" y="0"/>
                  </a:lnTo>
                  <a:cubicBezTo>
                    <a:pt x="867614" y="0"/>
                    <a:pt x="893891" y="26277"/>
                    <a:pt x="893891" y="58692"/>
                  </a:cubicBezTo>
                  <a:lnTo>
                    <a:pt x="893891" y="182152"/>
                  </a:lnTo>
                  <a:cubicBezTo>
                    <a:pt x="893891" y="197718"/>
                    <a:pt x="887708" y="212646"/>
                    <a:pt x="876701" y="223653"/>
                  </a:cubicBezTo>
                  <a:cubicBezTo>
                    <a:pt x="865694" y="234660"/>
                    <a:pt x="850766" y="240843"/>
                    <a:pt x="835200" y="240843"/>
                  </a:cubicBezTo>
                  <a:lnTo>
                    <a:pt x="58692" y="240843"/>
                  </a:lnTo>
                  <a:cubicBezTo>
                    <a:pt x="43126" y="240843"/>
                    <a:pt x="28197" y="234660"/>
                    <a:pt x="17190" y="223653"/>
                  </a:cubicBezTo>
                  <a:cubicBezTo>
                    <a:pt x="6184" y="212646"/>
                    <a:pt x="0" y="197718"/>
                    <a:pt x="0" y="182152"/>
                  </a:cubicBezTo>
                  <a:lnTo>
                    <a:pt x="0" y="58692"/>
                  </a:lnTo>
                  <a:cubicBezTo>
                    <a:pt x="0" y="43126"/>
                    <a:pt x="6184" y="28197"/>
                    <a:pt x="17190" y="17190"/>
                  </a:cubicBezTo>
                  <a:cubicBezTo>
                    <a:pt x="28197" y="6184"/>
                    <a:pt x="43126" y="0"/>
                    <a:pt x="58692" y="0"/>
                  </a:cubicBezTo>
                  <a:close/>
                </a:path>
              </a:pathLst>
            </a:custGeom>
            <a:solidFill>
              <a:srgbClr val="70B8A2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893891" cy="2789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11274114" y="2141503"/>
            <a:ext cx="3273427" cy="795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7"/>
              </a:lnSpc>
              <a:spcBef>
                <a:spcPct val="0"/>
              </a:spcBef>
            </a:pPr>
            <a:r>
              <a:rPr lang="en-US" b="true" sz="2319">
                <a:solidFill>
                  <a:srgbClr val="000000"/>
                </a:solidFill>
                <a:latin typeface="Cerebri Bold"/>
                <a:ea typeface="Cerebri Bold"/>
                <a:cs typeface="Cerebri Bold"/>
                <a:sym typeface="Cerebri Bold"/>
              </a:rPr>
              <a:t>ÓRDENES DE TRABAJO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371412" y="3209567"/>
            <a:ext cx="3176129" cy="1866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3309" indent="-231655" lvl="1">
              <a:lnSpc>
                <a:spcPts val="3004"/>
              </a:lnSpc>
              <a:buFont typeface="Arial"/>
              <a:buChar char="•"/>
            </a:pPr>
            <a:r>
              <a:rPr lang="en-US" sz="2145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OrdenTrabajo</a:t>
            </a:r>
          </a:p>
          <a:p>
            <a:pPr algn="l" marL="463309" indent="-231655" lvl="1">
              <a:lnSpc>
                <a:spcPts val="3004"/>
              </a:lnSpc>
              <a:buFont typeface="Arial"/>
              <a:buChar char="•"/>
            </a:pPr>
            <a:r>
              <a:rPr lang="en-US" sz="2145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HistorialEstado</a:t>
            </a:r>
          </a:p>
          <a:p>
            <a:pPr algn="l" marL="463309" indent="-231655" lvl="1">
              <a:lnSpc>
                <a:spcPts val="3004"/>
              </a:lnSpc>
              <a:buFont typeface="Arial"/>
              <a:buChar char="•"/>
            </a:pPr>
            <a:r>
              <a:rPr lang="en-US" sz="2145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PausaOT</a:t>
            </a:r>
          </a:p>
          <a:p>
            <a:pPr algn="l" marL="463309" indent="-231655" lvl="1">
              <a:lnSpc>
                <a:spcPts val="3004"/>
              </a:lnSpc>
              <a:buFont typeface="Arial"/>
              <a:buChar char="•"/>
            </a:pPr>
            <a:r>
              <a:rPr lang="en-US" sz="2145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Documentos asoc</a:t>
            </a:r>
            <a:r>
              <a:rPr lang="en-US" sz="2145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iados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14742599" y="3081855"/>
            <a:ext cx="3297711" cy="2138875"/>
            <a:chOff x="0" y="0"/>
            <a:chExt cx="893891" cy="579772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93891" cy="579772"/>
            </a:xfrm>
            <a:custGeom>
              <a:avLst/>
              <a:gdLst/>
              <a:ahLst/>
              <a:cxnLst/>
              <a:rect r="r" b="b" t="t" l="l"/>
              <a:pathLst>
                <a:path h="579772" w="893891">
                  <a:moveTo>
                    <a:pt x="58692" y="0"/>
                  </a:moveTo>
                  <a:lnTo>
                    <a:pt x="835200" y="0"/>
                  </a:lnTo>
                  <a:cubicBezTo>
                    <a:pt x="867614" y="0"/>
                    <a:pt x="893891" y="26277"/>
                    <a:pt x="893891" y="58692"/>
                  </a:cubicBezTo>
                  <a:lnTo>
                    <a:pt x="893891" y="521081"/>
                  </a:lnTo>
                  <a:cubicBezTo>
                    <a:pt x="893891" y="536647"/>
                    <a:pt x="887708" y="551575"/>
                    <a:pt x="876701" y="562582"/>
                  </a:cubicBezTo>
                  <a:cubicBezTo>
                    <a:pt x="865694" y="573589"/>
                    <a:pt x="850766" y="579772"/>
                    <a:pt x="835200" y="579772"/>
                  </a:cubicBezTo>
                  <a:lnTo>
                    <a:pt x="58692" y="579772"/>
                  </a:lnTo>
                  <a:cubicBezTo>
                    <a:pt x="26277" y="579772"/>
                    <a:pt x="0" y="553495"/>
                    <a:pt x="0" y="521081"/>
                  </a:cubicBezTo>
                  <a:lnTo>
                    <a:pt x="0" y="58692"/>
                  </a:lnTo>
                  <a:cubicBezTo>
                    <a:pt x="0" y="43126"/>
                    <a:pt x="6184" y="28197"/>
                    <a:pt x="17190" y="17190"/>
                  </a:cubicBezTo>
                  <a:cubicBezTo>
                    <a:pt x="28197" y="6184"/>
                    <a:pt x="43126" y="0"/>
                    <a:pt x="58692" y="0"/>
                  </a:cubicBezTo>
                  <a:close/>
                </a:path>
              </a:pathLst>
            </a:custGeom>
            <a:solidFill>
              <a:srgbClr val="E0EBE7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893891" cy="6178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4722288" y="2118902"/>
            <a:ext cx="3297711" cy="888510"/>
            <a:chOff x="0" y="0"/>
            <a:chExt cx="893891" cy="240843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93891" cy="240843"/>
            </a:xfrm>
            <a:custGeom>
              <a:avLst/>
              <a:gdLst/>
              <a:ahLst/>
              <a:cxnLst/>
              <a:rect r="r" b="b" t="t" l="l"/>
              <a:pathLst>
                <a:path h="240843" w="893891">
                  <a:moveTo>
                    <a:pt x="58692" y="0"/>
                  </a:moveTo>
                  <a:lnTo>
                    <a:pt x="835200" y="0"/>
                  </a:lnTo>
                  <a:cubicBezTo>
                    <a:pt x="867614" y="0"/>
                    <a:pt x="893891" y="26277"/>
                    <a:pt x="893891" y="58692"/>
                  </a:cubicBezTo>
                  <a:lnTo>
                    <a:pt x="893891" y="182152"/>
                  </a:lnTo>
                  <a:cubicBezTo>
                    <a:pt x="893891" y="197718"/>
                    <a:pt x="887708" y="212646"/>
                    <a:pt x="876701" y="223653"/>
                  </a:cubicBezTo>
                  <a:cubicBezTo>
                    <a:pt x="865694" y="234660"/>
                    <a:pt x="850766" y="240843"/>
                    <a:pt x="835200" y="240843"/>
                  </a:cubicBezTo>
                  <a:lnTo>
                    <a:pt x="58692" y="240843"/>
                  </a:lnTo>
                  <a:cubicBezTo>
                    <a:pt x="43126" y="240843"/>
                    <a:pt x="28197" y="234660"/>
                    <a:pt x="17190" y="223653"/>
                  </a:cubicBezTo>
                  <a:cubicBezTo>
                    <a:pt x="6184" y="212646"/>
                    <a:pt x="0" y="197718"/>
                    <a:pt x="0" y="182152"/>
                  </a:cubicBezTo>
                  <a:lnTo>
                    <a:pt x="0" y="58692"/>
                  </a:lnTo>
                  <a:cubicBezTo>
                    <a:pt x="0" y="43126"/>
                    <a:pt x="6184" y="28197"/>
                    <a:pt x="17190" y="17190"/>
                  </a:cubicBezTo>
                  <a:cubicBezTo>
                    <a:pt x="28197" y="6184"/>
                    <a:pt x="43126" y="0"/>
                    <a:pt x="58692" y="0"/>
                  </a:cubicBezTo>
                  <a:close/>
                </a:path>
              </a:pathLst>
            </a:custGeom>
            <a:solidFill>
              <a:srgbClr val="70B8A2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38100"/>
              <a:ext cx="893891" cy="2789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14711584" y="2141503"/>
            <a:ext cx="3273427" cy="795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7"/>
              </a:lnSpc>
              <a:spcBef>
                <a:spcPct val="0"/>
              </a:spcBef>
            </a:pPr>
            <a:r>
              <a:rPr lang="en-US" b="true" sz="2319">
                <a:solidFill>
                  <a:srgbClr val="000000"/>
                </a:solidFill>
                <a:latin typeface="Cerebri Bold"/>
                <a:ea typeface="Cerebri Bold"/>
                <a:cs typeface="Cerebri Bold"/>
                <a:sym typeface="Cerebri Bold"/>
              </a:rPr>
              <a:t>INVENTARIO Y REPUESTOS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4808882" y="3209567"/>
            <a:ext cx="3176129" cy="1117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3309" indent="-231655" lvl="1">
              <a:lnSpc>
                <a:spcPts val="3004"/>
              </a:lnSpc>
              <a:buFont typeface="Arial"/>
              <a:buChar char="•"/>
            </a:pPr>
            <a:r>
              <a:rPr lang="en-US" sz="2145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Repuesto</a:t>
            </a:r>
          </a:p>
          <a:p>
            <a:pPr algn="l" marL="463309" indent="-231655" lvl="1">
              <a:lnSpc>
                <a:spcPts val="3004"/>
              </a:lnSpc>
              <a:buFont typeface="Arial"/>
              <a:buChar char="•"/>
            </a:pPr>
            <a:r>
              <a:rPr lang="en-US" sz="2145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Movimiento de Repuest</a:t>
            </a:r>
            <a:r>
              <a:rPr lang="en-US" sz="2145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os</a:t>
            </a:r>
          </a:p>
        </p:txBody>
      </p:sp>
      <p:sp>
        <p:nvSpPr>
          <p:cNvPr name="Freeform 49" id="49"/>
          <p:cNvSpPr/>
          <p:nvPr/>
        </p:nvSpPr>
        <p:spPr>
          <a:xfrm flipH="false" flipV="false" rot="0">
            <a:off x="11162919" y="9819097"/>
            <a:ext cx="3542567" cy="305522"/>
          </a:xfrm>
          <a:custGeom>
            <a:avLst/>
            <a:gdLst/>
            <a:ahLst/>
            <a:cxnLst/>
            <a:rect r="r" b="b" t="t" l="l"/>
            <a:pathLst>
              <a:path h="305522" w="3542567">
                <a:moveTo>
                  <a:pt x="0" y="0"/>
                </a:moveTo>
                <a:lnTo>
                  <a:pt x="3542568" y="0"/>
                </a:lnTo>
                <a:lnTo>
                  <a:pt x="3542568" y="305522"/>
                </a:lnTo>
                <a:lnTo>
                  <a:pt x="0" y="305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0" id="50"/>
          <p:cNvGrpSpPr/>
          <p:nvPr/>
        </p:nvGrpSpPr>
        <p:grpSpPr>
          <a:xfrm rot="0">
            <a:off x="334284" y="5543111"/>
            <a:ext cx="10939831" cy="4468944"/>
            <a:chOff x="0" y="0"/>
            <a:chExt cx="2965396" cy="1211371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2965396" cy="1211371"/>
            </a:xfrm>
            <a:custGeom>
              <a:avLst/>
              <a:gdLst/>
              <a:ahLst/>
              <a:cxnLst/>
              <a:rect r="r" b="b" t="t" l="l"/>
              <a:pathLst>
                <a:path h="1211371" w="2965396">
                  <a:moveTo>
                    <a:pt x="17692" y="0"/>
                  </a:moveTo>
                  <a:lnTo>
                    <a:pt x="2947704" y="0"/>
                  </a:lnTo>
                  <a:cubicBezTo>
                    <a:pt x="2952396" y="0"/>
                    <a:pt x="2956896" y="1864"/>
                    <a:pt x="2960214" y="5182"/>
                  </a:cubicBezTo>
                  <a:cubicBezTo>
                    <a:pt x="2963532" y="8500"/>
                    <a:pt x="2965396" y="13000"/>
                    <a:pt x="2965396" y="17692"/>
                  </a:cubicBezTo>
                  <a:lnTo>
                    <a:pt x="2965396" y="1193679"/>
                  </a:lnTo>
                  <a:cubicBezTo>
                    <a:pt x="2965396" y="1198371"/>
                    <a:pt x="2963532" y="1202871"/>
                    <a:pt x="2960214" y="1206189"/>
                  </a:cubicBezTo>
                  <a:cubicBezTo>
                    <a:pt x="2956896" y="1209507"/>
                    <a:pt x="2952396" y="1211371"/>
                    <a:pt x="2947704" y="1211371"/>
                  </a:cubicBezTo>
                  <a:lnTo>
                    <a:pt x="17692" y="1211371"/>
                  </a:lnTo>
                  <a:cubicBezTo>
                    <a:pt x="13000" y="1211371"/>
                    <a:pt x="8500" y="1209507"/>
                    <a:pt x="5182" y="1206189"/>
                  </a:cubicBezTo>
                  <a:cubicBezTo>
                    <a:pt x="1864" y="1202871"/>
                    <a:pt x="0" y="1198371"/>
                    <a:pt x="0" y="1193679"/>
                  </a:cubicBezTo>
                  <a:lnTo>
                    <a:pt x="0" y="17692"/>
                  </a:lnTo>
                  <a:cubicBezTo>
                    <a:pt x="0" y="13000"/>
                    <a:pt x="1864" y="8500"/>
                    <a:pt x="5182" y="5182"/>
                  </a:cubicBezTo>
                  <a:cubicBezTo>
                    <a:pt x="8500" y="1864"/>
                    <a:pt x="13000" y="0"/>
                    <a:pt x="17692" y="0"/>
                  </a:cubicBezTo>
                  <a:close/>
                </a:path>
              </a:pathLst>
            </a:custGeom>
            <a:solidFill>
              <a:srgbClr val="E0EBE7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2" id="52"/>
            <p:cNvSpPr txBox="true"/>
            <p:nvPr/>
          </p:nvSpPr>
          <p:spPr>
            <a:xfrm>
              <a:off x="0" y="-38100"/>
              <a:ext cx="2965396" cy="12494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3" id="53"/>
          <p:cNvSpPr txBox="true"/>
          <p:nvPr/>
        </p:nvSpPr>
        <p:spPr>
          <a:xfrm rot="0">
            <a:off x="432310" y="5619311"/>
            <a:ext cx="10730609" cy="4069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3310" indent="-231655" lvl="1">
              <a:lnSpc>
                <a:spcPts val="3004"/>
              </a:lnSpc>
              <a:buFont typeface="Arial"/>
              <a:buChar char="•"/>
            </a:pPr>
            <a:r>
              <a:rPr lang="en-US" sz="2145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Relaciones principales</a:t>
            </a:r>
          </a:p>
          <a:p>
            <a:pPr algn="l" marL="463310" indent="-231655" lvl="1">
              <a:lnSpc>
                <a:spcPts val="3004"/>
              </a:lnSpc>
              <a:buFont typeface="Arial"/>
              <a:buChar char="•"/>
            </a:pPr>
            <a:r>
              <a:rPr lang="en-US" sz="2145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Un usuario tiene un rol y múltiples accesos/auditorías.</a:t>
            </a:r>
          </a:p>
          <a:p>
            <a:pPr algn="l" marL="463310" indent="-231655" lvl="1">
              <a:lnSpc>
                <a:spcPts val="3004"/>
              </a:lnSpc>
              <a:buFont typeface="Arial"/>
              <a:buChar char="•"/>
            </a:pPr>
            <a:r>
              <a:rPr lang="en-US" sz="2145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Un vehículo pertenece a un chofer/usuario y está vinculado a una marca y un modelo.</a:t>
            </a:r>
          </a:p>
          <a:p>
            <a:pPr algn="l" marL="463310" indent="-231655" lvl="1">
              <a:lnSpc>
                <a:spcPts val="3004"/>
              </a:lnSpc>
              <a:buFont typeface="Arial"/>
              <a:buChar char="•"/>
            </a:pPr>
            <a:r>
              <a:rPr lang="en-US" sz="2145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Una orden de trabajo se relaciona con:</a:t>
            </a:r>
          </a:p>
          <a:p>
            <a:pPr algn="l" marL="883437" indent="-294479" lvl="2">
              <a:lnSpc>
                <a:spcPts val="2864"/>
              </a:lnSpc>
              <a:buFont typeface="Arial"/>
              <a:buChar char="⚬"/>
            </a:pPr>
            <a:r>
              <a:rPr lang="en-US" sz="2045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un vehículo</a:t>
            </a:r>
          </a:p>
          <a:p>
            <a:pPr algn="l" marL="883437" indent="-294479" lvl="2">
              <a:lnSpc>
                <a:spcPts val="2864"/>
              </a:lnSpc>
              <a:buFont typeface="Arial"/>
              <a:buChar char="⚬"/>
            </a:pPr>
            <a:r>
              <a:rPr lang="en-US" sz="2045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un usuario responsab</a:t>
            </a:r>
            <a:r>
              <a:rPr lang="en-US" sz="2045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le</a:t>
            </a:r>
          </a:p>
          <a:p>
            <a:pPr algn="l" marL="883437" indent="-294479" lvl="2">
              <a:lnSpc>
                <a:spcPts val="2864"/>
              </a:lnSpc>
              <a:buFont typeface="Arial"/>
              <a:buChar char="⚬"/>
            </a:pPr>
            <a:r>
              <a:rPr lang="en-US" sz="2045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un taller</a:t>
            </a:r>
          </a:p>
          <a:p>
            <a:pPr algn="l" marL="883437" indent="-294479" lvl="2">
              <a:lnSpc>
                <a:spcPts val="2864"/>
              </a:lnSpc>
              <a:buFont typeface="Arial"/>
              <a:buChar char="⚬"/>
            </a:pPr>
            <a:r>
              <a:rPr lang="en-US" sz="2045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un historial de estados</a:t>
            </a:r>
          </a:p>
          <a:p>
            <a:pPr algn="l" marL="883437" indent="-294479" lvl="2">
              <a:lnSpc>
                <a:spcPts val="2864"/>
              </a:lnSpc>
              <a:buFont typeface="Arial"/>
              <a:buChar char="⚬"/>
            </a:pPr>
            <a:r>
              <a:rPr lang="en-US" sz="2045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documentos</a:t>
            </a:r>
          </a:p>
          <a:p>
            <a:pPr algn="l" marL="883437" indent="-294479" lvl="2">
              <a:lnSpc>
                <a:spcPts val="2864"/>
              </a:lnSpc>
              <a:buFont typeface="Arial"/>
              <a:buChar char="⚬"/>
            </a:pPr>
            <a:r>
              <a:rPr lang="en-US" sz="2045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pausas</a:t>
            </a:r>
          </a:p>
          <a:p>
            <a:pPr algn="l" marL="463310" indent="-231655" lvl="1">
              <a:lnSpc>
                <a:spcPts val="3004"/>
              </a:lnSpc>
              <a:buFont typeface="Arial"/>
              <a:buChar char="•"/>
            </a:pPr>
            <a:r>
              <a:rPr lang="en-US" sz="2145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Los repuestos se vinculan a una orden mediante movimientos.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949311" cy="1111343"/>
            <a:chOff x="0" y="0"/>
            <a:chExt cx="11409446" cy="14168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409328" cy="1416812"/>
            </a:xfrm>
            <a:custGeom>
              <a:avLst/>
              <a:gdLst/>
              <a:ahLst/>
              <a:cxnLst/>
              <a:rect r="r" b="b" t="t" l="l"/>
              <a:pathLst>
                <a:path h="1416812" w="11409328">
                  <a:moveTo>
                    <a:pt x="0" y="0"/>
                  </a:moveTo>
                  <a:lnTo>
                    <a:pt x="11409328" y="0"/>
                  </a:lnTo>
                  <a:lnTo>
                    <a:pt x="11409328" y="1416812"/>
                  </a:lnTo>
                  <a:lnTo>
                    <a:pt x="0" y="1416812"/>
                  </a:lnTo>
                  <a:close/>
                </a:path>
              </a:pathLst>
            </a:custGeom>
            <a:solidFill>
              <a:srgbClr val="FFC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9043245" y="0"/>
            <a:ext cx="275717" cy="1111343"/>
            <a:chOff x="0" y="0"/>
            <a:chExt cx="351511" cy="14168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50729" cy="1416685"/>
            </a:xfrm>
            <a:custGeom>
              <a:avLst/>
              <a:gdLst/>
              <a:ahLst/>
              <a:cxnLst/>
              <a:rect r="r" b="b" t="t" l="l"/>
              <a:pathLst>
                <a:path h="1416685" w="350729">
                  <a:moveTo>
                    <a:pt x="175365" y="0"/>
                  </a:moveTo>
                  <a:lnTo>
                    <a:pt x="107248" y="381"/>
                  </a:lnTo>
                  <a:lnTo>
                    <a:pt x="51450" y="1651"/>
                  </a:lnTo>
                  <a:lnTo>
                    <a:pt x="13768" y="3429"/>
                  </a:lnTo>
                  <a:lnTo>
                    <a:pt x="0" y="5461"/>
                  </a:lnTo>
                  <a:lnTo>
                    <a:pt x="0" y="1411224"/>
                  </a:lnTo>
                  <a:lnTo>
                    <a:pt x="13768" y="1413383"/>
                  </a:lnTo>
                  <a:lnTo>
                    <a:pt x="51450" y="1415161"/>
                  </a:lnTo>
                  <a:lnTo>
                    <a:pt x="107248" y="1416304"/>
                  </a:lnTo>
                  <a:lnTo>
                    <a:pt x="175365" y="1416685"/>
                  </a:lnTo>
                  <a:lnTo>
                    <a:pt x="243481" y="1416304"/>
                  </a:lnTo>
                  <a:lnTo>
                    <a:pt x="299279" y="1415161"/>
                  </a:lnTo>
                  <a:lnTo>
                    <a:pt x="336961" y="1413383"/>
                  </a:lnTo>
                  <a:lnTo>
                    <a:pt x="350729" y="1411224"/>
                  </a:lnTo>
                  <a:lnTo>
                    <a:pt x="350729" y="5461"/>
                  </a:lnTo>
                  <a:lnTo>
                    <a:pt x="336961" y="3429"/>
                  </a:lnTo>
                  <a:lnTo>
                    <a:pt x="299279" y="1651"/>
                  </a:lnTo>
                  <a:lnTo>
                    <a:pt x="243481" y="381"/>
                  </a:lnTo>
                  <a:lnTo>
                    <a:pt x="175365" y="0"/>
                  </a:lnTo>
                  <a:close/>
                </a:path>
              </a:pathLst>
            </a:custGeom>
            <a:solidFill>
              <a:srgbClr val="1A1A1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587190" y="42003"/>
            <a:ext cx="7857932" cy="1054132"/>
            <a:chOff x="0" y="0"/>
            <a:chExt cx="10018050" cy="13439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018050" cy="1343909"/>
            </a:xfrm>
            <a:custGeom>
              <a:avLst/>
              <a:gdLst/>
              <a:ahLst/>
              <a:cxnLst/>
              <a:rect r="r" b="b" t="t" l="l"/>
              <a:pathLst>
                <a:path h="1343909" w="10018050">
                  <a:moveTo>
                    <a:pt x="0" y="0"/>
                  </a:moveTo>
                  <a:lnTo>
                    <a:pt x="10018050" y="0"/>
                  </a:lnTo>
                  <a:lnTo>
                    <a:pt x="10018050" y="1343909"/>
                  </a:lnTo>
                  <a:lnTo>
                    <a:pt x="0" y="13439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0018050" cy="137248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29"/>
                </a:lnSpc>
              </a:pPr>
              <a:r>
                <a:rPr lang="en-US" b="true" sz="3274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Resultados de la solución WEB</a:t>
              </a:r>
            </a:p>
          </p:txBody>
        </p:sp>
      </p:grp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040.0000" end="0.0000"/>
                </p14:media>
              </p:ext>
            </p:extLst>
          </p:nvPr>
        </p:nvPicPr>
        <p:blipFill>
          <a:blip r:embed="rId2"/>
          <a:srcRect l="0" t="4518" r="0" b="9359"/>
          <a:stretch>
            <a:fillRect/>
          </a:stretch>
        </p:blipFill>
        <p:spPr>
          <a:xfrm flipH="false" flipV="false" rot="0">
            <a:off x="0" y="1497009"/>
            <a:ext cx="18272222" cy="8789991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9414212" y="238140"/>
            <a:ext cx="6250335" cy="79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5906" indent="-242953" lvl="1">
              <a:lnSpc>
                <a:spcPts val="3150"/>
              </a:lnSpc>
              <a:buFont typeface="Arial"/>
              <a:buChar char="•"/>
            </a:pPr>
            <a:r>
              <a:rPr lang="en-US" sz="2250" spc="49" u="sng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  <a:hlinkClick r:id="rId5" tooltip="https://aleduocpepsi.pythonanywhere.com"/>
              </a:rPr>
              <a:t>aleDUOCpepsi.pythonanywhere.com</a:t>
            </a:r>
          </a:p>
          <a:p>
            <a:pPr algn="l">
              <a:lnSpc>
                <a:spcPts val="3150"/>
              </a:lnSpc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" y="753747"/>
            <a:ext cx="4499085" cy="1062636"/>
            <a:chOff x="0" y="0"/>
            <a:chExt cx="5998780" cy="14168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98718" cy="1416812"/>
            </a:xfrm>
            <a:custGeom>
              <a:avLst/>
              <a:gdLst/>
              <a:ahLst/>
              <a:cxnLst/>
              <a:rect r="r" b="b" t="t" l="l"/>
              <a:pathLst>
                <a:path h="1416812" w="5998718">
                  <a:moveTo>
                    <a:pt x="0" y="0"/>
                  </a:moveTo>
                  <a:lnTo>
                    <a:pt x="5998718" y="0"/>
                  </a:lnTo>
                  <a:lnTo>
                    <a:pt x="5998718" y="1416812"/>
                  </a:lnTo>
                  <a:lnTo>
                    <a:pt x="0" y="1416812"/>
                  </a:lnTo>
                  <a:close/>
                </a:path>
              </a:pathLst>
            </a:custGeom>
            <a:solidFill>
              <a:srgbClr val="FFC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4546309" y="753747"/>
            <a:ext cx="138611" cy="1062636"/>
            <a:chOff x="0" y="0"/>
            <a:chExt cx="184815" cy="14168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4404" cy="1416685"/>
            </a:xfrm>
            <a:custGeom>
              <a:avLst/>
              <a:gdLst/>
              <a:ahLst/>
              <a:cxnLst/>
              <a:rect r="r" b="b" t="t" l="l"/>
              <a:pathLst>
                <a:path h="1416685" w="184404">
                  <a:moveTo>
                    <a:pt x="92202" y="0"/>
                  </a:moveTo>
                  <a:lnTo>
                    <a:pt x="56388" y="381"/>
                  </a:lnTo>
                  <a:lnTo>
                    <a:pt x="27051" y="1651"/>
                  </a:lnTo>
                  <a:lnTo>
                    <a:pt x="7239" y="3429"/>
                  </a:lnTo>
                  <a:lnTo>
                    <a:pt x="0" y="5461"/>
                  </a:lnTo>
                  <a:lnTo>
                    <a:pt x="0" y="1411224"/>
                  </a:lnTo>
                  <a:lnTo>
                    <a:pt x="7239" y="1413383"/>
                  </a:lnTo>
                  <a:lnTo>
                    <a:pt x="27051" y="1415161"/>
                  </a:lnTo>
                  <a:lnTo>
                    <a:pt x="56388" y="1416304"/>
                  </a:lnTo>
                  <a:lnTo>
                    <a:pt x="92202" y="1416685"/>
                  </a:lnTo>
                  <a:lnTo>
                    <a:pt x="128016" y="1416304"/>
                  </a:lnTo>
                  <a:lnTo>
                    <a:pt x="157353" y="1415161"/>
                  </a:lnTo>
                  <a:lnTo>
                    <a:pt x="177165" y="1413383"/>
                  </a:lnTo>
                  <a:lnTo>
                    <a:pt x="184404" y="1411224"/>
                  </a:lnTo>
                  <a:lnTo>
                    <a:pt x="184404" y="5461"/>
                  </a:lnTo>
                  <a:lnTo>
                    <a:pt x="177165" y="3429"/>
                  </a:lnTo>
                  <a:lnTo>
                    <a:pt x="157353" y="1651"/>
                  </a:lnTo>
                  <a:lnTo>
                    <a:pt x="128016" y="381"/>
                  </a:lnTo>
                  <a:lnTo>
                    <a:pt x="92202" y="0"/>
                  </a:lnTo>
                  <a:close/>
                </a:path>
              </a:pathLst>
            </a:custGeom>
            <a:solidFill>
              <a:srgbClr val="1A1A1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4876849" y="9652526"/>
            <a:ext cx="3411151" cy="634474"/>
            <a:chOff x="0" y="0"/>
            <a:chExt cx="4548201" cy="8459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48251" cy="845947"/>
            </a:xfrm>
            <a:custGeom>
              <a:avLst/>
              <a:gdLst/>
              <a:ahLst/>
              <a:cxnLst/>
              <a:rect r="r" b="b" t="t" l="l"/>
              <a:pathLst>
                <a:path h="845947" w="4548251">
                  <a:moveTo>
                    <a:pt x="0" y="0"/>
                  </a:moveTo>
                  <a:lnTo>
                    <a:pt x="4548251" y="0"/>
                  </a:lnTo>
                  <a:lnTo>
                    <a:pt x="4548251" y="845947"/>
                  </a:lnTo>
                  <a:lnTo>
                    <a:pt x="0" y="845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1" b="-372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295199" y="793909"/>
            <a:ext cx="3950416" cy="1007932"/>
            <a:chOff x="0" y="0"/>
            <a:chExt cx="5267221" cy="134390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267221" cy="1343909"/>
            </a:xfrm>
            <a:custGeom>
              <a:avLst/>
              <a:gdLst/>
              <a:ahLst/>
              <a:cxnLst/>
              <a:rect r="r" b="b" t="t" l="l"/>
              <a:pathLst>
                <a:path h="1343909" w="5267221">
                  <a:moveTo>
                    <a:pt x="0" y="0"/>
                  </a:moveTo>
                  <a:lnTo>
                    <a:pt x="5267221" y="0"/>
                  </a:lnTo>
                  <a:lnTo>
                    <a:pt x="5267221" y="1343909"/>
                  </a:lnTo>
                  <a:lnTo>
                    <a:pt x="0" y="13439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5267221" cy="137248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29"/>
                </a:lnSpc>
              </a:pPr>
              <a:r>
                <a:rPr lang="en-US" b="true" sz="3274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Resultados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16189" y="2109445"/>
            <a:ext cx="13546953" cy="2436388"/>
            <a:chOff x="0" y="0"/>
            <a:chExt cx="2395940" cy="43090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95940" cy="430904"/>
            </a:xfrm>
            <a:custGeom>
              <a:avLst/>
              <a:gdLst/>
              <a:ahLst/>
              <a:cxnLst/>
              <a:rect r="r" b="b" t="t" l="l"/>
              <a:pathLst>
                <a:path h="430904" w="2395940">
                  <a:moveTo>
                    <a:pt x="5715" y="0"/>
                  </a:moveTo>
                  <a:lnTo>
                    <a:pt x="2390225" y="0"/>
                  </a:lnTo>
                  <a:cubicBezTo>
                    <a:pt x="2393381" y="0"/>
                    <a:pt x="2395940" y="2559"/>
                    <a:pt x="2395940" y="5715"/>
                  </a:cubicBezTo>
                  <a:lnTo>
                    <a:pt x="2395940" y="425189"/>
                  </a:lnTo>
                  <a:cubicBezTo>
                    <a:pt x="2395940" y="428346"/>
                    <a:pt x="2393381" y="430904"/>
                    <a:pt x="2390225" y="430904"/>
                  </a:cubicBezTo>
                  <a:lnTo>
                    <a:pt x="5715" y="430904"/>
                  </a:lnTo>
                  <a:cubicBezTo>
                    <a:pt x="2559" y="430904"/>
                    <a:pt x="0" y="428346"/>
                    <a:pt x="0" y="425189"/>
                  </a:cubicBezTo>
                  <a:lnTo>
                    <a:pt x="0" y="5715"/>
                  </a:lnTo>
                  <a:cubicBezTo>
                    <a:pt x="0" y="2559"/>
                    <a:pt x="2559" y="0"/>
                    <a:pt x="5715" y="0"/>
                  </a:cubicBezTo>
                  <a:close/>
                </a:path>
              </a:pathLst>
            </a:custGeom>
            <a:solidFill>
              <a:srgbClr val="E0EBE7"/>
            </a:solidFill>
            <a:ln w="19050" cap="sq">
              <a:solidFill>
                <a:srgbClr val="FFB512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9525"/>
              <a:ext cx="2395940" cy="4213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5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606144" y="2337656"/>
            <a:ext cx="3269688" cy="1987384"/>
            <a:chOff x="0" y="0"/>
            <a:chExt cx="1032748" cy="62772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32748" cy="627725"/>
            </a:xfrm>
            <a:custGeom>
              <a:avLst/>
              <a:gdLst/>
              <a:ahLst/>
              <a:cxnLst/>
              <a:rect r="r" b="b" t="t" l="l"/>
              <a:pathLst>
                <a:path h="627725" w="1032748">
                  <a:moveTo>
                    <a:pt x="99952" y="0"/>
                  </a:moveTo>
                  <a:lnTo>
                    <a:pt x="932795" y="0"/>
                  </a:lnTo>
                  <a:cubicBezTo>
                    <a:pt x="959304" y="0"/>
                    <a:pt x="984727" y="10531"/>
                    <a:pt x="1003472" y="29275"/>
                  </a:cubicBezTo>
                  <a:cubicBezTo>
                    <a:pt x="1022217" y="48020"/>
                    <a:pt x="1032748" y="73443"/>
                    <a:pt x="1032748" y="99952"/>
                  </a:cubicBezTo>
                  <a:lnTo>
                    <a:pt x="1032748" y="527773"/>
                  </a:lnTo>
                  <a:cubicBezTo>
                    <a:pt x="1032748" y="582975"/>
                    <a:pt x="987997" y="627725"/>
                    <a:pt x="932795" y="627725"/>
                  </a:cubicBezTo>
                  <a:lnTo>
                    <a:pt x="99952" y="627725"/>
                  </a:lnTo>
                  <a:cubicBezTo>
                    <a:pt x="44750" y="627725"/>
                    <a:pt x="0" y="582975"/>
                    <a:pt x="0" y="527773"/>
                  </a:cubicBezTo>
                  <a:lnTo>
                    <a:pt x="0" y="99952"/>
                  </a:lnTo>
                  <a:cubicBezTo>
                    <a:pt x="0" y="44750"/>
                    <a:pt x="44750" y="0"/>
                    <a:pt x="99952" y="0"/>
                  </a:cubicBezTo>
                  <a:close/>
                </a:path>
              </a:pathLst>
            </a:custGeom>
            <a:solidFill>
              <a:srgbClr val="13203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9525"/>
              <a:ext cx="1032748" cy="618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5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-32134" y="2795572"/>
            <a:ext cx="2695678" cy="717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49"/>
              </a:lnSpc>
            </a:pPr>
            <a:r>
              <a:rPr lang="en-US" b="true" sz="24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Resultados obtenidos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964027" y="2372089"/>
            <a:ext cx="10180442" cy="1860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2991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MVP funcional implementado, Plataforma responsiva y usable.</a:t>
            </a:r>
          </a:p>
          <a:p>
            <a:pPr algn="l" marL="474979" indent="-237490" lvl="1">
              <a:lnSpc>
                <a:spcPts val="2991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Flujo completo digitalizado.</a:t>
            </a:r>
          </a:p>
          <a:p>
            <a:pPr algn="l" marL="474979" indent="-237490" lvl="1">
              <a:lnSpc>
                <a:spcPts val="2991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Pruebas de estrés aceptable, respuesta 55 usuarios simulados </a:t>
            </a:r>
          </a:p>
          <a:p>
            <a:pPr algn="l" marL="474979" indent="-237490" lvl="1">
              <a:lnSpc>
                <a:spcPts val="2991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Pruebas de seguridad 0 vulnerabilidades críticas</a:t>
            </a:r>
          </a:p>
          <a:p>
            <a:pPr algn="l" marL="474979" indent="-237490" lvl="1">
              <a:lnSpc>
                <a:spcPts val="2991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 validaron los RNF críticos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-32134" y="7869453"/>
            <a:ext cx="2695678" cy="717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49"/>
              </a:lnSpc>
            </a:pPr>
            <a:r>
              <a:rPr lang="en-US" b="true" sz="24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Resultados obtenidos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616189" y="4680060"/>
            <a:ext cx="13546953" cy="2436388"/>
            <a:chOff x="0" y="0"/>
            <a:chExt cx="2395940" cy="43090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395940" cy="430904"/>
            </a:xfrm>
            <a:custGeom>
              <a:avLst/>
              <a:gdLst/>
              <a:ahLst/>
              <a:cxnLst/>
              <a:rect r="r" b="b" t="t" l="l"/>
              <a:pathLst>
                <a:path h="430904" w="2395940">
                  <a:moveTo>
                    <a:pt x="5715" y="0"/>
                  </a:moveTo>
                  <a:lnTo>
                    <a:pt x="2390225" y="0"/>
                  </a:lnTo>
                  <a:cubicBezTo>
                    <a:pt x="2393381" y="0"/>
                    <a:pt x="2395940" y="2559"/>
                    <a:pt x="2395940" y="5715"/>
                  </a:cubicBezTo>
                  <a:lnTo>
                    <a:pt x="2395940" y="425189"/>
                  </a:lnTo>
                  <a:cubicBezTo>
                    <a:pt x="2395940" y="428346"/>
                    <a:pt x="2393381" y="430904"/>
                    <a:pt x="2390225" y="430904"/>
                  </a:cubicBezTo>
                  <a:lnTo>
                    <a:pt x="5715" y="430904"/>
                  </a:lnTo>
                  <a:cubicBezTo>
                    <a:pt x="2559" y="430904"/>
                    <a:pt x="0" y="428346"/>
                    <a:pt x="0" y="425189"/>
                  </a:cubicBezTo>
                  <a:lnTo>
                    <a:pt x="0" y="5715"/>
                  </a:lnTo>
                  <a:cubicBezTo>
                    <a:pt x="0" y="2559"/>
                    <a:pt x="2559" y="0"/>
                    <a:pt x="5715" y="0"/>
                  </a:cubicBezTo>
                  <a:close/>
                </a:path>
              </a:pathLst>
            </a:custGeom>
            <a:solidFill>
              <a:srgbClr val="E0EBE7"/>
            </a:solidFill>
            <a:ln w="19050" cap="sq">
              <a:solidFill>
                <a:srgbClr val="FFB512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9525"/>
              <a:ext cx="2395940" cy="4213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5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-606144" y="4898502"/>
            <a:ext cx="3269688" cy="1997153"/>
            <a:chOff x="0" y="0"/>
            <a:chExt cx="1032748" cy="63081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32748" cy="630811"/>
            </a:xfrm>
            <a:custGeom>
              <a:avLst/>
              <a:gdLst/>
              <a:ahLst/>
              <a:cxnLst/>
              <a:rect r="r" b="b" t="t" l="l"/>
              <a:pathLst>
                <a:path h="630811" w="1032748">
                  <a:moveTo>
                    <a:pt x="99952" y="0"/>
                  </a:moveTo>
                  <a:lnTo>
                    <a:pt x="932795" y="0"/>
                  </a:lnTo>
                  <a:cubicBezTo>
                    <a:pt x="959304" y="0"/>
                    <a:pt x="984727" y="10531"/>
                    <a:pt x="1003472" y="29275"/>
                  </a:cubicBezTo>
                  <a:cubicBezTo>
                    <a:pt x="1022217" y="48020"/>
                    <a:pt x="1032748" y="73443"/>
                    <a:pt x="1032748" y="99952"/>
                  </a:cubicBezTo>
                  <a:lnTo>
                    <a:pt x="1032748" y="530859"/>
                  </a:lnTo>
                  <a:cubicBezTo>
                    <a:pt x="1032748" y="586061"/>
                    <a:pt x="987997" y="630811"/>
                    <a:pt x="932795" y="630811"/>
                  </a:cubicBezTo>
                  <a:lnTo>
                    <a:pt x="99952" y="630811"/>
                  </a:lnTo>
                  <a:cubicBezTo>
                    <a:pt x="73443" y="630811"/>
                    <a:pt x="48020" y="620281"/>
                    <a:pt x="29275" y="601536"/>
                  </a:cubicBezTo>
                  <a:cubicBezTo>
                    <a:pt x="10531" y="582791"/>
                    <a:pt x="0" y="557368"/>
                    <a:pt x="0" y="530859"/>
                  </a:cubicBezTo>
                  <a:lnTo>
                    <a:pt x="0" y="99952"/>
                  </a:lnTo>
                  <a:cubicBezTo>
                    <a:pt x="0" y="44750"/>
                    <a:pt x="44750" y="0"/>
                    <a:pt x="99952" y="0"/>
                  </a:cubicBezTo>
                  <a:close/>
                </a:path>
              </a:pathLst>
            </a:custGeom>
            <a:solidFill>
              <a:srgbClr val="132038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9525"/>
              <a:ext cx="1032748" cy="6212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5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-32134" y="5366188"/>
            <a:ext cx="2695678" cy="717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b="true" sz="24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Lecciones Aprendidas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964027" y="4942920"/>
            <a:ext cx="8600914" cy="1860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2991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Importancia de una</a:t>
            </a: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buena planificación.</a:t>
            </a:r>
          </a:p>
          <a:p>
            <a:pPr algn="l" marL="474979" indent="-237490" lvl="1">
              <a:lnSpc>
                <a:spcPts val="2991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 modelamiento previo ahorra tiempo en desarrollo.</a:t>
            </a:r>
          </a:p>
          <a:p>
            <a:pPr algn="l" marL="474979" indent="-237490" lvl="1">
              <a:lnSpc>
                <a:spcPts val="2991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 arquitectura y normalización evitan errores futuros.</a:t>
            </a:r>
          </a:p>
          <a:p>
            <a:pPr algn="l" marL="474979" indent="-237490" lvl="1">
              <a:lnSpc>
                <a:spcPts val="2991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Las pruebas continuas mejoran la calidad del sistema.</a:t>
            </a:r>
          </a:p>
          <a:p>
            <a:pPr algn="l" marL="474979" indent="-237490" lvl="1">
              <a:lnSpc>
                <a:spcPts val="2991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 documentación es clave para el control del proyecto.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616189" y="7249798"/>
            <a:ext cx="13546953" cy="2436388"/>
            <a:chOff x="0" y="0"/>
            <a:chExt cx="2395940" cy="43090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395940" cy="430904"/>
            </a:xfrm>
            <a:custGeom>
              <a:avLst/>
              <a:gdLst/>
              <a:ahLst/>
              <a:cxnLst/>
              <a:rect r="r" b="b" t="t" l="l"/>
              <a:pathLst>
                <a:path h="430904" w="2395940">
                  <a:moveTo>
                    <a:pt x="5715" y="0"/>
                  </a:moveTo>
                  <a:lnTo>
                    <a:pt x="2390225" y="0"/>
                  </a:lnTo>
                  <a:cubicBezTo>
                    <a:pt x="2393381" y="0"/>
                    <a:pt x="2395940" y="2559"/>
                    <a:pt x="2395940" y="5715"/>
                  </a:cubicBezTo>
                  <a:lnTo>
                    <a:pt x="2395940" y="425189"/>
                  </a:lnTo>
                  <a:cubicBezTo>
                    <a:pt x="2395940" y="428346"/>
                    <a:pt x="2393381" y="430904"/>
                    <a:pt x="2390225" y="430904"/>
                  </a:cubicBezTo>
                  <a:lnTo>
                    <a:pt x="5715" y="430904"/>
                  </a:lnTo>
                  <a:cubicBezTo>
                    <a:pt x="2559" y="430904"/>
                    <a:pt x="0" y="428346"/>
                    <a:pt x="0" y="425189"/>
                  </a:cubicBezTo>
                  <a:lnTo>
                    <a:pt x="0" y="5715"/>
                  </a:lnTo>
                  <a:cubicBezTo>
                    <a:pt x="0" y="2559"/>
                    <a:pt x="2559" y="0"/>
                    <a:pt x="5715" y="0"/>
                  </a:cubicBezTo>
                  <a:close/>
                </a:path>
              </a:pathLst>
            </a:custGeom>
            <a:solidFill>
              <a:srgbClr val="E0EBE7"/>
            </a:solidFill>
            <a:ln w="19050" cap="sq">
              <a:solidFill>
                <a:srgbClr val="FFB512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9525"/>
              <a:ext cx="2395940" cy="4213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5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-606144" y="7468873"/>
            <a:ext cx="3269688" cy="1996521"/>
            <a:chOff x="0" y="0"/>
            <a:chExt cx="1032748" cy="630611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032748" cy="630611"/>
            </a:xfrm>
            <a:custGeom>
              <a:avLst/>
              <a:gdLst/>
              <a:ahLst/>
              <a:cxnLst/>
              <a:rect r="r" b="b" t="t" l="l"/>
              <a:pathLst>
                <a:path h="630611" w="1032748">
                  <a:moveTo>
                    <a:pt x="99952" y="0"/>
                  </a:moveTo>
                  <a:lnTo>
                    <a:pt x="932795" y="0"/>
                  </a:lnTo>
                  <a:cubicBezTo>
                    <a:pt x="959304" y="0"/>
                    <a:pt x="984727" y="10531"/>
                    <a:pt x="1003472" y="29275"/>
                  </a:cubicBezTo>
                  <a:cubicBezTo>
                    <a:pt x="1022217" y="48020"/>
                    <a:pt x="1032748" y="73443"/>
                    <a:pt x="1032748" y="99952"/>
                  </a:cubicBezTo>
                  <a:lnTo>
                    <a:pt x="1032748" y="530659"/>
                  </a:lnTo>
                  <a:cubicBezTo>
                    <a:pt x="1032748" y="585861"/>
                    <a:pt x="987997" y="630611"/>
                    <a:pt x="932795" y="630611"/>
                  </a:cubicBezTo>
                  <a:lnTo>
                    <a:pt x="99952" y="630611"/>
                  </a:lnTo>
                  <a:cubicBezTo>
                    <a:pt x="73443" y="630611"/>
                    <a:pt x="48020" y="620081"/>
                    <a:pt x="29275" y="601336"/>
                  </a:cubicBezTo>
                  <a:cubicBezTo>
                    <a:pt x="10531" y="582591"/>
                    <a:pt x="0" y="557168"/>
                    <a:pt x="0" y="530659"/>
                  </a:cubicBezTo>
                  <a:lnTo>
                    <a:pt x="0" y="99952"/>
                  </a:lnTo>
                  <a:cubicBezTo>
                    <a:pt x="0" y="44750"/>
                    <a:pt x="44750" y="0"/>
                    <a:pt x="99952" y="0"/>
                  </a:cubicBezTo>
                  <a:close/>
                </a:path>
              </a:pathLst>
            </a:custGeom>
            <a:solidFill>
              <a:srgbClr val="132038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9525"/>
              <a:ext cx="1032748" cy="6210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5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-32134" y="8114186"/>
            <a:ext cx="2695678" cy="374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49"/>
              </a:lnSpc>
            </a:pPr>
            <a:r>
              <a:rPr lang="en-US" b="true" sz="24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Obstáculos 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964027" y="7746685"/>
            <a:ext cx="8949092" cy="1117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2991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Problemas para migrar SQLite a PostgreSQL/Oracle.</a:t>
            </a:r>
          </a:p>
          <a:p>
            <a:pPr algn="l" marL="474979" indent="-237490" lvl="1">
              <a:lnSpc>
                <a:spcPts val="2991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Carga masiva limitada (no ETL completo).</a:t>
            </a:r>
          </a:p>
          <a:p>
            <a:pPr algn="l" marL="474979" indent="-237490" lvl="1">
              <a:lnSpc>
                <a:spcPts val="2991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Tiempos acotados en algunas fases del desarrollo.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0">
            <a:off x="11162919" y="9819097"/>
            <a:ext cx="3542567" cy="305522"/>
          </a:xfrm>
          <a:custGeom>
            <a:avLst/>
            <a:gdLst/>
            <a:ahLst/>
            <a:cxnLst/>
            <a:rect r="r" b="b" t="t" l="l"/>
            <a:pathLst>
              <a:path h="305522" w="3542567">
                <a:moveTo>
                  <a:pt x="0" y="0"/>
                </a:moveTo>
                <a:lnTo>
                  <a:pt x="3542568" y="0"/>
                </a:lnTo>
                <a:lnTo>
                  <a:pt x="3542568" y="305522"/>
                </a:lnTo>
                <a:lnTo>
                  <a:pt x="0" y="305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" y="753747"/>
            <a:ext cx="4499085" cy="1062636"/>
            <a:chOff x="0" y="0"/>
            <a:chExt cx="5998780" cy="14168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98718" cy="1416812"/>
            </a:xfrm>
            <a:custGeom>
              <a:avLst/>
              <a:gdLst/>
              <a:ahLst/>
              <a:cxnLst/>
              <a:rect r="r" b="b" t="t" l="l"/>
              <a:pathLst>
                <a:path h="1416812" w="5998718">
                  <a:moveTo>
                    <a:pt x="0" y="0"/>
                  </a:moveTo>
                  <a:lnTo>
                    <a:pt x="5998718" y="0"/>
                  </a:lnTo>
                  <a:lnTo>
                    <a:pt x="5998718" y="1416812"/>
                  </a:lnTo>
                  <a:lnTo>
                    <a:pt x="0" y="1416812"/>
                  </a:lnTo>
                  <a:close/>
                </a:path>
              </a:pathLst>
            </a:custGeom>
            <a:solidFill>
              <a:srgbClr val="FFC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4546309" y="753747"/>
            <a:ext cx="138611" cy="1062636"/>
            <a:chOff x="0" y="0"/>
            <a:chExt cx="184815" cy="14168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4404" cy="1416685"/>
            </a:xfrm>
            <a:custGeom>
              <a:avLst/>
              <a:gdLst/>
              <a:ahLst/>
              <a:cxnLst/>
              <a:rect r="r" b="b" t="t" l="l"/>
              <a:pathLst>
                <a:path h="1416685" w="184404">
                  <a:moveTo>
                    <a:pt x="92202" y="0"/>
                  </a:moveTo>
                  <a:lnTo>
                    <a:pt x="56388" y="381"/>
                  </a:lnTo>
                  <a:lnTo>
                    <a:pt x="27051" y="1651"/>
                  </a:lnTo>
                  <a:lnTo>
                    <a:pt x="7239" y="3429"/>
                  </a:lnTo>
                  <a:lnTo>
                    <a:pt x="0" y="5461"/>
                  </a:lnTo>
                  <a:lnTo>
                    <a:pt x="0" y="1411224"/>
                  </a:lnTo>
                  <a:lnTo>
                    <a:pt x="7239" y="1413383"/>
                  </a:lnTo>
                  <a:lnTo>
                    <a:pt x="27051" y="1415161"/>
                  </a:lnTo>
                  <a:lnTo>
                    <a:pt x="56388" y="1416304"/>
                  </a:lnTo>
                  <a:lnTo>
                    <a:pt x="92202" y="1416685"/>
                  </a:lnTo>
                  <a:lnTo>
                    <a:pt x="128016" y="1416304"/>
                  </a:lnTo>
                  <a:lnTo>
                    <a:pt x="157353" y="1415161"/>
                  </a:lnTo>
                  <a:lnTo>
                    <a:pt x="177165" y="1413383"/>
                  </a:lnTo>
                  <a:lnTo>
                    <a:pt x="184404" y="1411224"/>
                  </a:lnTo>
                  <a:lnTo>
                    <a:pt x="184404" y="5461"/>
                  </a:lnTo>
                  <a:lnTo>
                    <a:pt x="177165" y="3429"/>
                  </a:lnTo>
                  <a:lnTo>
                    <a:pt x="157353" y="1651"/>
                  </a:lnTo>
                  <a:lnTo>
                    <a:pt x="128016" y="381"/>
                  </a:lnTo>
                  <a:lnTo>
                    <a:pt x="92202" y="0"/>
                  </a:lnTo>
                  <a:close/>
                </a:path>
              </a:pathLst>
            </a:custGeom>
            <a:solidFill>
              <a:srgbClr val="1A1A1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4876849" y="9652526"/>
            <a:ext cx="3411151" cy="634474"/>
            <a:chOff x="0" y="0"/>
            <a:chExt cx="4548201" cy="8459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48251" cy="845947"/>
            </a:xfrm>
            <a:custGeom>
              <a:avLst/>
              <a:gdLst/>
              <a:ahLst/>
              <a:cxnLst/>
              <a:rect r="r" b="b" t="t" l="l"/>
              <a:pathLst>
                <a:path h="845947" w="4548251">
                  <a:moveTo>
                    <a:pt x="0" y="0"/>
                  </a:moveTo>
                  <a:lnTo>
                    <a:pt x="4548251" y="0"/>
                  </a:lnTo>
                  <a:lnTo>
                    <a:pt x="4548251" y="845947"/>
                  </a:lnTo>
                  <a:lnTo>
                    <a:pt x="0" y="845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1" b="-372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398339" y="1033461"/>
            <a:ext cx="3950416" cy="532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9"/>
              </a:lnSpc>
            </a:pPr>
            <a:r>
              <a:rPr lang="en-US" b="true" sz="3274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Conclusión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719845" y="2518192"/>
            <a:ext cx="12848310" cy="4764111"/>
            <a:chOff x="0" y="0"/>
            <a:chExt cx="2276401" cy="8440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76401" cy="844082"/>
            </a:xfrm>
            <a:custGeom>
              <a:avLst/>
              <a:gdLst/>
              <a:ahLst/>
              <a:cxnLst/>
              <a:rect r="r" b="b" t="t" l="l"/>
              <a:pathLst>
                <a:path h="844082" w="2276401">
                  <a:moveTo>
                    <a:pt x="12051" y="0"/>
                  </a:moveTo>
                  <a:lnTo>
                    <a:pt x="2264350" y="0"/>
                  </a:lnTo>
                  <a:cubicBezTo>
                    <a:pt x="2267546" y="0"/>
                    <a:pt x="2270611" y="1270"/>
                    <a:pt x="2272871" y="3530"/>
                  </a:cubicBezTo>
                  <a:cubicBezTo>
                    <a:pt x="2275131" y="5790"/>
                    <a:pt x="2276401" y="8855"/>
                    <a:pt x="2276401" y="12051"/>
                  </a:cubicBezTo>
                  <a:lnTo>
                    <a:pt x="2276401" y="832031"/>
                  </a:lnTo>
                  <a:cubicBezTo>
                    <a:pt x="2276401" y="838687"/>
                    <a:pt x="2271006" y="844082"/>
                    <a:pt x="2264350" y="844082"/>
                  </a:cubicBezTo>
                  <a:lnTo>
                    <a:pt x="12051" y="844082"/>
                  </a:lnTo>
                  <a:cubicBezTo>
                    <a:pt x="8855" y="844082"/>
                    <a:pt x="5790" y="842812"/>
                    <a:pt x="3530" y="840552"/>
                  </a:cubicBezTo>
                  <a:cubicBezTo>
                    <a:pt x="1270" y="838292"/>
                    <a:pt x="0" y="835227"/>
                    <a:pt x="0" y="832031"/>
                  </a:cubicBezTo>
                  <a:lnTo>
                    <a:pt x="0" y="12051"/>
                  </a:lnTo>
                  <a:cubicBezTo>
                    <a:pt x="0" y="8855"/>
                    <a:pt x="1270" y="5790"/>
                    <a:pt x="3530" y="3530"/>
                  </a:cubicBezTo>
                  <a:cubicBezTo>
                    <a:pt x="5790" y="1270"/>
                    <a:pt x="8855" y="0"/>
                    <a:pt x="12051" y="0"/>
                  </a:cubicBezTo>
                  <a:close/>
                </a:path>
              </a:pathLst>
            </a:custGeom>
            <a:solidFill>
              <a:srgbClr val="E0EBE7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276401" cy="8821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162919" y="9819097"/>
            <a:ext cx="3542567" cy="305522"/>
          </a:xfrm>
          <a:custGeom>
            <a:avLst/>
            <a:gdLst/>
            <a:ahLst/>
            <a:cxnLst/>
            <a:rect r="r" b="b" t="t" l="l"/>
            <a:pathLst>
              <a:path h="305522" w="3542567">
                <a:moveTo>
                  <a:pt x="0" y="0"/>
                </a:moveTo>
                <a:lnTo>
                  <a:pt x="3542568" y="0"/>
                </a:lnTo>
                <a:lnTo>
                  <a:pt x="3542568" y="305522"/>
                </a:lnTo>
                <a:lnTo>
                  <a:pt x="0" y="305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983245" y="2818717"/>
            <a:ext cx="12321511" cy="4105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Se desarrolló un MVP funcional que digitaliza por completo el proceso de recepción y gestión de vehículos en taller, cumpliendo los objetivos de centralización de información, reducción de tiempos y mejora en la trazabilidad.</a:t>
            </a:r>
          </a:p>
          <a:p>
            <a:pPr algn="l">
              <a:lnSpc>
                <a:spcPts val="3639"/>
              </a:lnSpc>
            </a:pPr>
          </a:p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El proyecto demuestra competencias clave del perfil de egreso, incluyendo diseño e implementación de software, modelamiento y arquitectura, aseguramiento de calidad mediante pruebas, y capacidad de documentar, planificar y fundamentar decisiones técnicas en un contexto real.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5235" y="-717769"/>
            <a:ext cx="18308271" cy="11003867"/>
            <a:chOff x="0" y="0"/>
            <a:chExt cx="24411027" cy="146718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411051" cy="14671802"/>
            </a:xfrm>
            <a:custGeom>
              <a:avLst/>
              <a:gdLst/>
              <a:ahLst/>
              <a:cxnLst/>
              <a:rect r="r" b="b" t="t" l="l"/>
              <a:pathLst>
                <a:path h="14671802" w="24411051">
                  <a:moveTo>
                    <a:pt x="0" y="0"/>
                  </a:moveTo>
                  <a:lnTo>
                    <a:pt x="24411051" y="0"/>
                  </a:lnTo>
                  <a:lnTo>
                    <a:pt x="24411051" y="14671802"/>
                  </a:lnTo>
                  <a:lnTo>
                    <a:pt x="0" y="146718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27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5111" cy="10286098"/>
            <a:chOff x="0" y="0"/>
            <a:chExt cx="24380148" cy="1371479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0189" cy="13714857"/>
            </a:xfrm>
            <a:custGeom>
              <a:avLst/>
              <a:gdLst/>
              <a:ahLst/>
              <a:cxnLst/>
              <a:rect r="r" b="b" t="t" l="l"/>
              <a:pathLst>
                <a:path h="13714857" w="24380189">
                  <a:moveTo>
                    <a:pt x="0" y="0"/>
                  </a:moveTo>
                  <a:lnTo>
                    <a:pt x="24380189" y="0"/>
                  </a:lnTo>
                  <a:lnTo>
                    <a:pt x="24380189" y="13714857"/>
                  </a:lnTo>
                  <a:lnTo>
                    <a:pt x="0" y="137148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047" t="-99167" r="-2418" b="-58953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617834" y="9578604"/>
            <a:ext cx="3542567" cy="305522"/>
          </a:xfrm>
          <a:custGeom>
            <a:avLst/>
            <a:gdLst/>
            <a:ahLst/>
            <a:cxnLst/>
            <a:rect r="r" b="b" t="t" l="l"/>
            <a:pathLst>
              <a:path h="305522" w="3542567">
                <a:moveTo>
                  <a:pt x="0" y="0"/>
                </a:moveTo>
                <a:lnTo>
                  <a:pt x="3542568" y="0"/>
                </a:lnTo>
                <a:lnTo>
                  <a:pt x="3542568" y="305521"/>
                </a:lnTo>
                <a:lnTo>
                  <a:pt x="0" y="3055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631981" y="7525390"/>
            <a:ext cx="9727033" cy="48514"/>
            <a:chOff x="0" y="0"/>
            <a:chExt cx="12969377" cy="6468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-127"/>
              <a:ext cx="12968986" cy="64770"/>
            </a:xfrm>
            <a:custGeom>
              <a:avLst/>
              <a:gdLst/>
              <a:ahLst/>
              <a:cxnLst/>
              <a:rect r="r" b="b" t="t" l="l"/>
              <a:pathLst>
                <a:path h="64770" w="12968986">
                  <a:moveTo>
                    <a:pt x="12936601" y="127"/>
                  </a:moveTo>
                  <a:lnTo>
                    <a:pt x="32258" y="127"/>
                  </a:lnTo>
                  <a:lnTo>
                    <a:pt x="19685" y="2667"/>
                  </a:lnTo>
                  <a:lnTo>
                    <a:pt x="9525" y="9652"/>
                  </a:lnTo>
                  <a:lnTo>
                    <a:pt x="2540" y="19812"/>
                  </a:lnTo>
                  <a:lnTo>
                    <a:pt x="0" y="32385"/>
                  </a:lnTo>
                  <a:lnTo>
                    <a:pt x="2540" y="44958"/>
                  </a:lnTo>
                  <a:lnTo>
                    <a:pt x="9525" y="55245"/>
                  </a:lnTo>
                  <a:lnTo>
                    <a:pt x="19812" y="62230"/>
                  </a:lnTo>
                  <a:lnTo>
                    <a:pt x="32385" y="64770"/>
                  </a:lnTo>
                  <a:lnTo>
                    <a:pt x="12936601" y="64770"/>
                  </a:lnTo>
                  <a:lnTo>
                    <a:pt x="12949174" y="62230"/>
                  </a:lnTo>
                  <a:lnTo>
                    <a:pt x="12959461" y="55245"/>
                  </a:lnTo>
                  <a:lnTo>
                    <a:pt x="12966446" y="44958"/>
                  </a:lnTo>
                  <a:lnTo>
                    <a:pt x="12968986" y="32385"/>
                  </a:lnTo>
                  <a:lnTo>
                    <a:pt x="12966446" y="19812"/>
                  </a:lnTo>
                  <a:lnTo>
                    <a:pt x="12959461" y="9525"/>
                  </a:lnTo>
                  <a:lnTo>
                    <a:pt x="12949174" y="2540"/>
                  </a:lnTo>
                  <a:lnTo>
                    <a:pt x="12936601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4631981" y="6574330"/>
            <a:ext cx="9727033" cy="951060"/>
            <a:chOff x="0" y="0"/>
            <a:chExt cx="12969377" cy="12680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968859" cy="1267841"/>
            </a:xfrm>
            <a:custGeom>
              <a:avLst/>
              <a:gdLst/>
              <a:ahLst/>
              <a:cxnLst/>
              <a:rect r="r" b="b" t="t" l="l"/>
              <a:pathLst>
                <a:path h="1267841" w="12968859">
                  <a:moveTo>
                    <a:pt x="12968859" y="0"/>
                  </a:moveTo>
                  <a:lnTo>
                    <a:pt x="0" y="0"/>
                  </a:lnTo>
                  <a:lnTo>
                    <a:pt x="0" y="1267841"/>
                  </a:lnTo>
                  <a:lnTo>
                    <a:pt x="12968859" y="1267841"/>
                  </a:lnTo>
                  <a:lnTo>
                    <a:pt x="12968859" y="0"/>
                  </a:lnTo>
                  <a:close/>
                </a:path>
              </a:pathLst>
            </a:custGeom>
            <a:solidFill>
              <a:srgbClr val="FEB62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6839035" y="8111554"/>
            <a:ext cx="5370687" cy="1328438"/>
            <a:chOff x="0" y="0"/>
            <a:chExt cx="7160915" cy="177125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160895" cy="1771269"/>
            </a:xfrm>
            <a:custGeom>
              <a:avLst/>
              <a:gdLst/>
              <a:ahLst/>
              <a:cxnLst/>
              <a:rect r="r" b="b" t="t" l="l"/>
              <a:pathLst>
                <a:path h="1771269" w="7160895">
                  <a:moveTo>
                    <a:pt x="0" y="0"/>
                  </a:moveTo>
                  <a:lnTo>
                    <a:pt x="7160895" y="0"/>
                  </a:lnTo>
                  <a:lnTo>
                    <a:pt x="7160895" y="1771269"/>
                  </a:lnTo>
                  <a:lnTo>
                    <a:pt x="0" y="1771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-171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-11551" y="6519928"/>
            <a:ext cx="18285113" cy="1292680"/>
            <a:chOff x="0" y="0"/>
            <a:chExt cx="24380151" cy="172357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4380189" cy="1723517"/>
            </a:xfrm>
            <a:custGeom>
              <a:avLst/>
              <a:gdLst/>
              <a:ahLst/>
              <a:cxnLst/>
              <a:rect r="r" b="b" t="t" l="l"/>
              <a:pathLst>
                <a:path h="1723517" w="24380189">
                  <a:moveTo>
                    <a:pt x="0" y="0"/>
                  </a:moveTo>
                  <a:lnTo>
                    <a:pt x="24380189" y="0"/>
                  </a:lnTo>
                  <a:lnTo>
                    <a:pt x="24380189" y="1723517"/>
                  </a:lnTo>
                  <a:lnTo>
                    <a:pt x="0" y="1723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-4011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58984" y="-1399458"/>
            <a:ext cx="4387668" cy="4387668"/>
            <a:chOff x="0" y="0"/>
            <a:chExt cx="5850225" cy="585022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850255" cy="5850255"/>
            </a:xfrm>
            <a:custGeom>
              <a:avLst/>
              <a:gdLst/>
              <a:ahLst/>
              <a:cxnLst/>
              <a:rect r="r" b="b" t="t" l="l"/>
              <a:pathLst>
                <a:path h="5850255" w="5850255">
                  <a:moveTo>
                    <a:pt x="0" y="0"/>
                  </a:moveTo>
                  <a:lnTo>
                    <a:pt x="5850255" y="0"/>
                  </a:lnTo>
                  <a:lnTo>
                    <a:pt x="5850255" y="5850255"/>
                  </a:lnTo>
                  <a:lnTo>
                    <a:pt x="0" y="585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3969" r="0" b="397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2297952" y="6717756"/>
            <a:ext cx="13689209" cy="868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48"/>
              </a:lnSpc>
            </a:pPr>
            <a:r>
              <a:rPr lang="en-US" b="true" sz="5457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¡MUCHAS GRACIAS POR SU ATENCION!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343473" y="6717745"/>
            <a:ext cx="13689209" cy="868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48"/>
              </a:lnSpc>
            </a:pPr>
            <a:r>
              <a:rPr lang="en-US" b="true" sz="5457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¡MUCHAS GRACIAS POR SU ATENCION!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" y="753747"/>
            <a:ext cx="4499085" cy="1062636"/>
            <a:chOff x="0" y="0"/>
            <a:chExt cx="5998780" cy="14168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98718" cy="1416812"/>
            </a:xfrm>
            <a:custGeom>
              <a:avLst/>
              <a:gdLst/>
              <a:ahLst/>
              <a:cxnLst/>
              <a:rect r="r" b="b" t="t" l="l"/>
              <a:pathLst>
                <a:path h="1416812" w="5998718">
                  <a:moveTo>
                    <a:pt x="0" y="0"/>
                  </a:moveTo>
                  <a:lnTo>
                    <a:pt x="5998718" y="0"/>
                  </a:lnTo>
                  <a:lnTo>
                    <a:pt x="5998718" y="1416812"/>
                  </a:lnTo>
                  <a:lnTo>
                    <a:pt x="0" y="1416812"/>
                  </a:lnTo>
                  <a:close/>
                </a:path>
              </a:pathLst>
            </a:custGeom>
            <a:solidFill>
              <a:srgbClr val="FFC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4546309" y="753747"/>
            <a:ext cx="138611" cy="1062636"/>
            <a:chOff x="0" y="0"/>
            <a:chExt cx="184815" cy="14168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4404" cy="1416685"/>
            </a:xfrm>
            <a:custGeom>
              <a:avLst/>
              <a:gdLst/>
              <a:ahLst/>
              <a:cxnLst/>
              <a:rect r="r" b="b" t="t" l="l"/>
              <a:pathLst>
                <a:path h="1416685" w="184404">
                  <a:moveTo>
                    <a:pt x="92202" y="0"/>
                  </a:moveTo>
                  <a:lnTo>
                    <a:pt x="56388" y="381"/>
                  </a:lnTo>
                  <a:lnTo>
                    <a:pt x="27051" y="1651"/>
                  </a:lnTo>
                  <a:lnTo>
                    <a:pt x="7239" y="3429"/>
                  </a:lnTo>
                  <a:lnTo>
                    <a:pt x="0" y="5461"/>
                  </a:lnTo>
                  <a:lnTo>
                    <a:pt x="0" y="1411224"/>
                  </a:lnTo>
                  <a:lnTo>
                    <a:pt x="7239" y="1413383"/>
                  </a:lnTo>
                  <a:lnTo>
                    <a:pt x="27051" y="1415161"/>
                  </a:lnTo>
                  <a:lnTo>
                    <a:pt x="56388" y="1416304"/>
                  </a:lnTo>
                  <a:lnTo>
                    <a:pt x="92202" y="1416685"/>
                  </a:lnTo>
                  <a:lnTo>
                    <a:pt x="128016" y="1416304"/>
                  </a:lnTo>
                  <a:lnTo>
                    <a:pt x="157353" y="1415161"/>
                  </a:lnTo>
                  <a:lnTo>
                    <a:pt x="177165" y="1413383"/>
                  </a:lnTo>
                  <a:lnTo>
                    <a:pt x="184404" y="1411224"/>
                  </a:lnTo>
                  <a:lnTo>
                    <a:pt x="184404" y="5461"/>
                  </a:lnTo>
                  <a:lnTo>
                    <a:pt x="177165" y="3429"/>
                  </a:lnTo>
                  <a:lnTo>
                    <a:pt x="157353" y="1651"/>
                  </a:lnTo>
                  <a:lnTo>
                    <a:pt x="128016" y="381"/>
                  </a:lnTo>
                  <a:lnTo>
                    <a:pt x="92202" y="0"/>
                  </a:lnTo>
                  <a:close/>
                </a:path>
              </a:pathLst>
            </a:custGeom>
            <a:solidFill>
              <a:srgbClr val="1A1A1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4876849" y="9654621"/>
            <a:ext cx="3411151" cy="634474"/>
            <a:chOff x="0" y="0"/>
            <a:chExt cx="4548201" cy="8459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48251" cy="845947"/>
            </a:xfrm>
            <a:custGeom>
              <a:avLst/>
              <a:gdLst/>
              <a:ahLst/>
              <a:cxnLst/>
              <a:rect r="r" b="b" t="t" l="l"/>
              <a:pathLst>
                <a:path h="845947" w="4548251">
                  <a:moveTo>
                    <a:pt x="0" y="0"/>
                  </a:moveTo>
                  <a:lnTo>
                    <a:pt x="4548251" y="0"/>
                  </a:lnTo>
                  <a:lnTo>
                    <a:pt x="4548251" y="845947"/>
                  </a:lnTo>
                  <a:lnTo>
                    <a:pt x="0" y="845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1" b="-372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3450471" y="2294070"/>
            <a:ext cx="5188083" cy="6529623"/>
          </a:xfrm>
          <a:custGeom>
            <a:avLst/>
            <a:gdLst/>
            <a:ahLst/>
            <a:cxnLst/>
            <a:rect r="r" b="b" t="t" l="l"/>
            <a:pathLst>
              <a:path h="6529623" w="5188083">
                <a:moveTo>
                  <a:pt x="0" y="0"/>
                </a:moveTo>
                <a:lnTo>
                  <a:pt x="5188082" y="0"/>
                </a:lnTo>
                <a:lnTo>
                  <a:pt x="5188082" y="6529624"/>
                </a:lnTo>
                <a:lnTo>
                  <a:pt x="0" y="65296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609850" y="2689568"/>
            <a:ext cx="2869325" cy="2869314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-1103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9230420" y="2294070"/>
            <a:ext cx="5188083" cy="6529623"/>
          </a:xfrm>
          <a:custGeom>
            <a:avLst/>
            <a:gdLst/>
            <a:ahLst/>
            <a:cxnLst/>
            <a:rect r="r" b="b" t="t" l="l"/>
            <a:pathLst>
              <a:path h="6529623" w="5188083">
                <a:moveTo>
                  <a:pt x="0" y="0"/>
                </a:moveTo>
                <a:lnTo>
                  <a:pt x="5188083" y="0"/>
                </a:lnTo>
                <a:lnTo>
                  <a:pt x="5188083" y="6529624"/>
                </a:lnTo>
                <a:lnTo>
                  <a:pt x="0" y="65296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389799" y="2689568"/>
            <a:ext cx="2869325" cy="2869314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-6618" r="0" b="-26715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0" y="696891"/>
            <a:ext cx="4499403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9"/>
              </a:lnSpc>
            </a:pPr>
            <a:r>
              <a:rPr lang="en-US" b="true" sz="3274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Integrantes del </a:t>
            </a:r>
          </a:p>
          <a:p>
            <a:pPr algn="ctr">
              <a:lnSpc>
                <a:spcPts val="3929"/>
              </a:lnSpc>
            </a:pPr>
            <a:r>
              <a:rPr lang="en-US" b="true" sz="3274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Proyecto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3787523" y="5965579"/>
            <a:ext cx="4651932" cy="2447618"/>
            <a:chOff x="0" y="0"/>
            <a:chExt cx="6202575" cy="3263491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28575"/>
              <a:ext cx="6202575" cy="777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93"/>
                </a:lnSpc>
                <a:spcBef>
                  <a:spcPct val="0"/>
                </a:spcBef>
              </a:pPr>
              <a:r>
                <a:rPr lang="en-US" sz="3744">
                  <a:solidFill>
                    <a:srgbClr val="1A1A1A"/>
                  </a:solidFill>
                  <a:latin typeface="Poppins"/>
                  <a:ea typeface="Poppins"/>
                  <a:cs typeface="Poppins"/>
                  <a:sym typeface="Poppins"/>
                </a:rPr>
                <a:t>Alexander Aguilera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787936"/>
              <a:ext cx="6202575" cy="24755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72764" indent="-286382" lvl="1">
                <a:lnSpc>
                  <a:spcPts val="3714"/>
                </a:lnSpc>
                <a:buFont typeface="Arial"/>
                <a:buChar char="•"/>
              </a:pPr>
              <a:r>
                <a:rPr lang="en-US" sz="2652" spc="132">
                  <a:solidFill>
                    <a:srgbClr val="1A1A1A"/>
                  </a:solidFill>
                  <a:latin typeface="Poppins"/>
                  <a:ea typeface="Poppins"/>
                  <a:cs typeface="Poppins"/>
                  <a:sym typeface="Poppins"/>
                </a:rPr>
                <a:t>Anal</a:t>
              </a:r>
              <a:r>
                <a:rPr lang="en-US" sz="2652" spc="132">
                  <a:solidFill>
                    <a:srgbClr val="1A1A1A"/>
                  </a:solidFill>
                  <a:latin typeface="Poppins"/>
                  <a:ea typeface="Poppins"/>
                  <a:cs typeface="Poppins"/>
                  <a:sym typeface="Poppins"/>
                </a:rPr>
                <a:t>ista de Requerimientos</a:t>
              </a:r>
            </a:p>
            <a:p>
              <a:pPr algn="l" marL="572764" indent="-286382" lvl="1">
                <a:lnSpc>
                  <a:spcPts val="3714"/>
                </a:lnSpc>
                <a:buFont typeface="Arial"/>
                <a:buChar char="•"/>
              </a:pPr>
              <a:r>
                <a:rPr lang="en-US" sz="2652" spc="132">
                  <a:solidFill>
                    <a:srgbClr val="1A1A1A"/>
                  </a:solidFill>
                  <a:latin typeface="Poppins"/>
                  <a:ea typeface="Poppins"/>
                  <a:cs typeface="Poppins"/>
                  <a:sym typeface="Poppins"/>
                </a:rPr>
                <a:t>Desarrollador</a:t>
              </a:r>
            </a:p>
            <a:p>
              <a:pPr algn="l">
                <a:lnSpc>
                  <a:spcPts val="3714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584438" y="6036360"/>
            <a:ext cx="4480047" cy="1490685"/>
            <a:chOff x="0" y="0"/>
            <a:chExt cx="5973396" cy="1987580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28575"/>
              <a:ext cx="5973396" cy="777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84"/>
                </a:lnSpc>
                <a:spcBef>
                  <a:spcPct val="0"/>
                </a:spcBef>
              </a:pPr>
              <a:r>
                <a:rPr lang="en-US" sz="373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Bairon Labe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790546"/>
              <a:ext cx="5973396" cy="11970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6362" indent="-283181" lvl="1">
                <a:lnSpc>
                  <a:spcPts val="3672"/>
                </a:lnSpc>
                <a:buFont typeface="Arial"/>
                <a:buChar char="•"/>
              </a:pPr>
              <a:r>
                <a:rPr lang="en-US" sz="2623" spc="131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Líder </a:t>
              </a:r>
              <a:r>
                <a:rPr lang="en-US" sz="2623" spc="131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de Proyecto.</a:t>
              </a:r>
            </a:p>
            <a:p>
              <a:pPr algn="l" marL="566362" indent="-283181" lvl="1">
                <a:lnSpc>
                  <a:spcPts val="3672"/>
                </a:lnSpc>
                <a:buFont typeface="Arial"/>
                <a:buChar char="•"/>
              </a:pPr>
              <a:r>
                <a:rPr lang="en-US" sz="2623" spc="131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QA &amp; Documentación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1162919" y="9819097"/>
            <a:ext cx="3542567" cy="305522"/>
          </a:xfrm>
          <a:custGeom>
            <a:avLst/>
            <a:gdLst/>
            <a:ahLst/>
            <a:cxnLst/>
            <a:rect r="r" b="b" t="t" l="l"/>
            <a:pathLst>
              <a:path h="305522" w="3542567">
                <a:moveTo>
                  <a:pt x="0" y="0"/>
                </a:moveTo>
                <a:lnTo>
                  <a:pt x="3542568" y="0"/>
                </a:lnTo>
                <a:lnTo>
                  <a:pt x="3542568" y="305522"/>
                </a:lnTo>
                <a:lnTo>
                  <a:pt x="0" y="3055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" y="753747"/>
            <a:ext cx="4499085" cy="1062636"/>
            <a:chOff x="0" y="0"/>
            <a:chExt cx="5998780" cy="14168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98718" cy="1416812"/>
            </a:xfrm>
            <a:custGeom>
              <a:avLst/>
              <a:gdLst/>
              <a:ahLst/>
              <a:cxnLst/>
              <a:rect r="r" b="b" t="t" l="l"/>
              <a:pathLst>
                <a:path h="1416812" w="5998718">
                  <a:moveTo>
                    <a:pt x="0" y="0"/>
                  </a:moveTo>
                  <a:lnTo>
                    <a:pt x="5998718" y="0"/>
                  </a:lnTo>
                  <a:lnTo>
                    <a:pt x="5998718" y="1416812"/>
                  </a:lnTo>
                  <a:lnTo>
                    <a:pt x="0" y="1416812"/>
                  </a:lnTo>
                  <a:close/>
                </a:path>
              </a:pathLst>
            </a:custGeom>
            <a:solidFill>
              <a:srgbClr val="FFC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4546309" y="753747"/>
            <a:ext cx="138611" cy="1062636"/>
            <a:chOff x="0" y="0"/>
            <a:chExt cx="184815" cy="14168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4404" cy="1416685"/>
            </a:xfrm>
            <a:custGeom>
              <a:avLst/>
              <a:gdLst/>
              <a:ahLst/>
              <a:cxnLst/>
              <a:rect r="r" b="b" t="t" l="l"/>
              <a:pathLst>
                <a:path h="1416685" w="184404">
                  <a:moveTo>
                    <a:pt x="92202" y="0"/>
                  </a:moveTo>
                  <a:lnTo>
                    <a:pt x="56388" y="381"/>
                  </a:lnTo>
                  <a:lnTo>
                    <a:pt x="27051" y="1651"/>
                  </a:lnTo>
                  <a:lnTo>
                    <a:pt x="7239" y="3429"/>
                  </a:lnTo>
                  <a:lnTo>
                    <a:pt x="0" y="5461"/>
                  </a:lnTo>
                  <a:lnTo>
                    <a:pt x="0" y="1411224"/>
                  </a:lnTo>
                  <a:lnTo>
                    <a:pt x="7239" y="1413383"/>
                  </a:lnTo>
                  <a:lnTo>
                    <a:pt x="27051" y="1415161"/>
                  </a:lnTo>
                  <a:lnTo>
                    <a:pt x="56388" y="1416304"/>
                  </a:lnTo>
                  <a:lnTo>
                    <a:pt x="92202" y="1416685"/>
                  </a:lnTo>
                  <a:lnTo>
                    <a:pt x="128016" y="1416304"/>
                  </a:lnTo>
                  <a:lnTo>
                    <a:pt x="157353" y="1415161"/>
                  </a:lnTo>
                  <a:lnTo>
                    <a:pt x="177165" y="1413383"/>
                  </a:lnTo>
                  <a:lnTo>
                    <a:pt x="184404" y="1411224"/>
                  </a:lnTo>
                  <a:lnTo>
                    <a:pt x="184404" y="5461"/>
                  </a:lnTo>
                  <a:lnTo>
                    <a:pt x="177165" y="3429"/>
                  </a:lnTo>
                  <a:lnTo>
                    <a:pt x="157353" y="1651"/>
                  </a:lnTo>
                  <a:lnTo>
                    <a:pt x="128016" y="381"/>
                  </a:lnTo>
                  <a:lnTo>
                    <a:pt x="92202" y="0"/>
                  </a:lnTo>
                  <a:close/>
                </a:path>
              </a:pathLst>
            </a:custGeom>
            <a:solidFill>
              <a:srgbClr val="1A1A1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4876849" y="9654621"/>
            <a:ext cx="3411151" cy="634474"/>
            <a:chOff x="0" y="0"/>
            <a:chExt cx="4548201" cy="8459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48251" cy="845947"/>
            </a:xfrm>
            <a:custGeom>
              <a:avLst/>
              <a:gdLst/>
              <a:ahLst/>
              <a:cxnLst/>
              <a:rect r="r" b="b" t="t" l="l"/>
              <a:pathLst>
                <a:path h="845947" w="4548251">
                  <a:moveTo>
                    <a:pt x="0" y="0"/>
                  </a:moveTo>
                  <a:lnTo>
                    <a:pt x="4548251" y="0"/>
                  </a:lnTo>
                  <a:lnTo>
                    <a:pt x="4548251" y="845947"/>
                  </a:lnTo>
                  <a:lnTo>
                    <a:pt x="0" y="845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1" b="-372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65295" y="1023628"/>
            <a:ext cx="2575765" cy="532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9"/>
              </a:lnSpc>
            </a:pPr>
            <a:r>
              <a:rPr lang="en-US" b="true" sz="3274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Introducción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719845" y="2895904"/>
            <a:ext cx="12848310" cy="3816653"/>
            <a:chOff x="0" y="0"/>
            <a:chExt cx="2276401" cy="67621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76401" cy="676216"/>
            </a:xfrm>
            <a:custGeom>
              <a:avLst/>
              <a:gdLst/>
              <a:ahLst/>
              <a:cxnLst/>
              <a:rect r="r" b="b" t="t" l="l"/>
              <a:pathLst>
                <a:path h="676216" w="2276401">
                  <a:moveTo>
                    <a:pt x="12051" y="0"/>
                  </a:moveTo>
                  <a:lnTo>
                    <a:pt x="2264350" y="0"/>
                  </a:lnTo>
                  <a:cubicBezTo>
                    <a:pt x="2267546" y="0"/>
                    <a:pt x="2270611" y="1270"/>
                    <a:pt x="2272871" y="3530"/>
                  </a:cubicBezTo>
                  <a:cubicBezTo>
                    <a:pt x="2275131" y="5790"/>
                    <a:pt x="2276401" y="8855"/>
                    <a:pt x="2276401" y="12051"/>
                  </a:cubicBezTo>
                  <a:lnTo>
                    <a:pt x="2276401" y="664165"/>
                  </a:lnTo>
                  <a:cubicBezTo>
                    <a:pt x="2276401" y="667361"/>
                    <a:pt x="2275131" y="670426"/>
                    <a:pt x="2272871" y="672686"/>
                  </a:cubicBezTo>
                  <a:cubicBezTo>
                    <a:pt x="2270611" y="674946"/>
                    <a:pt x="2267546" y="676216"/>
                    <a:pt x="2264350" y="676216"/>
                  </a:cubicBezTo>
                  <a:lnTo>
                    <a:pt x="12051" y="676216"/>
                  </a:lnTo>
                  <a:cubicBezTo>
                    <a:pt x="5396" y="676216"/>
                    <a:pt x="0" y="670821"/>
                    <a:pt x="0" y="664165"/>
                  </a:cubicBezTo>
                  <a:lnTo>
                    <a:pt x="0" y="12051"/>
                  </a:lnTo>
                  <a:cubicBezTo>
                    <a:pt x="0" y="8855"/>
                    <a:pt x="1270" y="5790"/>
                    <a:pt x="3530" y="3530"/>
                  </a:cubicBezTo>
                  <a:cubicBezTo>
                    <a:pt x="5790" y="1270"/>
                    <a:pt x="8855" y="0"/>
                    <a:pt x="12051" y="0"/>
                  </a:cubicBezTo>
                  <a:close/>
                </a:path>
              </a:pathLst>
            </a:custGeom>
            <a:solidFill>
              <a:srgbClr val="E0EBE7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276401" cy="714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863418" y="3271543"/>
            <a:ext cx="12561163" cy="295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Este proyecto busca di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g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italiza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r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y optimizar 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e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l proceso de in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g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reso y gestión de vehículos en los t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a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lle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r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es de PepsiCo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Chile.</a:t>
            </a:r>
          </a:p>
          <a:p>
            <a:pPr algn="l">
              <a:lnSpc>
                <a:spcPts val="3919"/>
              </a:lnSpc>
            </a:pP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Presentaremos el problema detectado, la solución implementada, la arquitectura u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t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ilizada, l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o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s modelos del sistema, las pruebas realizadas y los principales resultados obtenidos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1162919" y="9819097"/>
            <a:ext cx="3542567" cy="305522"/>
          </a:xfrm>
          <a:custGeom>
            <a:avLst/>
            <a:gdLst/>
            <a:ahLst/>
            <a:cxnLst/>
            <a:rect r="r" b="b" t="t" l="l"/>
            <a:pathLst>
              <a:path h="305522" w="3542567">
                <a:moveTo>
                  <a:pt x="0" y="0"/>
                </a:moveTo>
                <a:lnTo>
                  <a:pt x="3542568" y="0"/>
                </a:lnTo>
                <a:lnTo>
                  <a:pt x="3542568" y="305522"/>
                </a:lnTo>
                <a:lnTo>
                  <a:pt x="0" y="305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" y="753747"/>
            <a:ext cx="4499085" cy="1062636"/>
            <a:chOff x="0" y="0"/>
            <a:chExt cx="5998780" cy="14168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98718" cy="1416812"/>
            </a:xfrm>
            <a:custGeom>
              <a:avLst/>
              <a:gdLst/>
              <a:ahLst/>
              <a:cxnLst/>
              <a:rect r="r" b="b" t="t" l="l"/>
              <a:pathLst>
                <a:path h="1416812" w="5998718">
                  <a:moveTo>
                    <a:pt x="0" y="0"/>
                  </a:moveTo>
                  <a:lnTo>
                    <a:pt x="5998718" y="0"/>
                  </a:lnTo>
                  <a:lnTo>
                    <a:pt x="5998718" y="1416812"/>
                  </a:lnTo>
                  <a:lnTo>
                    <a:pt x="0" y="1416812"/>
                  </a:lnTo>
                  <a:close/>
                </a:path>
              </a:pathLst>
            </a:custGeom>
            <a:solidFill>
              <a:srgbClr val="FFC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4546309" y="753747"/>
            <a:ext cx="138611" cy="1062636"/>
            <a:chOff x="0" y="0"/>
            <a:chExt cx="184815" cy="14168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4404" cy="1416685"/>
            </a:xfrm>
            <a:custGeom>
              <a:avLst/>
              <a:gdLst/>
              <a:ahLst/>
              <a:cxnLst/>
              <a:rect r="r" b="b" t="t" l="l"/>
              <a:pathLst>
                <a:path h="1416685" w="184404">
                  <a:moveTo>
                    <a:pt x="92202" y="0"/>
                  </a:moveTo>
                  <a:lnTo>
                    <a:pt x="56388" y="381"/>
                  </a:lnTo>
                  <a:lnTo>
                    <a:pt x="27051" y="1651"/>
                  </a:lnTo>
                  <a:lnTo>
                    <a:pt x="7239" y="3429"/>
                  </a:lnTo>
                  <a:lnTo>
                    <a:pt x="0" y="5461"/>
                  </a:lnTo>
                  <a:lnTo>
                    <a:pt x="0" y="1411224"/>
                  </a:lnTo>
                  <a:lnTo>
                    <a:pt x="7239" y="1413383"/>
                  </a:lnTo>
                  <a:lnTo>
                    <a:pt x="27051" y="1415161"/>
                  </a:lnTo>
                  <a:lnTo>
                    <a:pt x="56388" y="1416304"/>
                  </a:lnTo>
                  <a:lnTo>
                    <a:pt x="92202" y="1416685"/>
                  </a:lnTo>
                  <a:lnTo>
                    <a:pt x="128016" y="1416304"/>
                  </a:lnTo>
                  <a:lnTo>
                    <a:pt x="157353" y="1415161"/>
                  </a:lnTo>
                  <a:lnTo>
                    <a:pt x="177165" y="1413383"/>
                  </a:lnTo>
                  <a:lnTo>
                    <a:pt x="184404" y="1411224"/>
                  </a:lnTo>
                  <a:lnTo>
                    <a:pt x="184404" y="5461"/>
                  </a:lnTo>
                  <a:lnTo>
                    <a:pt x="177165" y="3429"/>
                  </a:lnTo>
                  <a:lnTo>
                    <a:pt x="157353" y="1651"/>
                  </a:lnTo>
                  <a:lnTo>
                    <a:pt x="128016" y="381"/>
                  </a:lnTo>
                  <a:lnTo>
                    <a:pt x="92202" y="0"/>
                  </a:lnTo>
                  <a:close/>
                </a:path>
              </a:pathLst>
            </a:custGeom>
            <a:solidFill>
              <a:srgbClr val="1A1A1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4876849" y="9654621"/>
            <a:ext cx="3411151" cy="634474"/>
            <a:chOff x="0" y="0"/>
            <a:chExt cx="4548201" cy="8459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48251" cy="845947"/>
            </a:xfrm>
            <a:custGeom>
              <a:avLst/>
              <a:gdLst/>
              <a:ahLst/>
              <a:cxnLst/>
              <a:rect r="r" b="b" t="t" l="l"/>
              <a:pathLst>
                <a:path h="845947" w="4548251">
                  <a:moveTo>
                    <a:pt x="0" y="0"/>
                  </a:moveTo>
                  <a:lnTo>
                    <a:pt x="4548251" y="0"/>
                  </a:lnTo>
                  <a:lnTo>
                    <a:pt x="4548251" y="845947"/>
                  </a:lnTo>
                  <a:lnTo>
                    <a:pt x="0" y="845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1" b="-372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708153"/>
            <a:ext cx="4482759" cy="1152020"/>
            <a:chOff x="0" y="0"/>
            <a:chExt cx="5977012" cy="153602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77012" cy="1536026"/>
            </a:xfrm>
            <a:custGeom>
              <a:avLst/>
              <a:gdLst/>
              <a:ahLst/>
              <a:cxnLst/>
              <a:rect r="r" b="b" t="t" l="l"/>
              <a:pathLst>
                <a:path h="1536026" w="5977012">
                  <a:moveTo>
                    <a:pt x="0" y="0"/>
                  </a:moveTo>
                  <a:lnTo>
                    <a:pt x="5977012" y="0"/>
                  </a:lnTo>
                  <a:lnTo>
                    <a:pt x="5977012" y="1536026"/>
                  </a:lnTo>
                  <a:lnTo>
                    <a:pt x="0" y="15360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5977012" cy="16027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29"/>
                </a:lnSpc>
              </a:pPr>
              <a:r>
                <a:rPr lang="en-US" b="true" sz="3274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Descripción del origen de la problemática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719845" y="2518192"/>
            <a:ext cx="12848310" cy="6125170"/>
            <a:chOff x="0" y="0"/>
            <a:chExt cx="2276401" cy="108522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76401" cy="1085228"/>
            </a:xfrm>
            <a:custGeom>
              <a:avLst/>
              <a:gdLst/>
              <a:ahLst/>
              <a:cxnLst/>
              <a:rect r="r" b="b" t="t" l="l"/>
              <a:pathLst>
                <a:path h="1085228" w="2276401">
                  <a:moveTo>
                    <a:pt x="12051" y="0"/>
                  </a:moveTo>
                  <a:lnTo>
                    <a:pt x="2264350" y="0"/>
                  </a:lnTo>
                  <a:cubicBezTo>
                    <a:pt x="2267546" y="0"/>
                    <a:pt x="2270611" y="1270"/>
                    <a:pt x="2272871" y="3530"/>
                  </a:cubicBezTo>
                  <a:cubicBezTo>
                    <a:pt x="2275131" y="5790"/>
                    <a:pt x="2276401" y="8855"/>
                    <a:pt x="2276401" y="12051"/>
                  </a:cubicBezTo>
                  <a:lnTo>
                    <a:pt x="2276401" y="1073177"/>
                  </a:lnTo>
                  <a:cubicBezTo>
                    <a:pt x="2276401" y="1076373"/>
                    <a:pt x="2275131" y="1079438"/>
                    <a:pt x="2272871" y="1081698"/>
                  </a:cubicBezTo>
                  <a:cubicBezTo>
                    <a:pt x="2270611" y="1083958"/>
                    <a:pt x="2267546" y="1085228"/>
                    <a:pt x="2264350" y="1085228"/>
                  </a:cubicBezTo>
                  <a:lnTo>
                    <a:pt x="12051" y="1085228"/>
                  </a:lnTo>
                  <a:cubicBezTo>
                    <a:pt x="5396" y="1085228"/>
                    <a:pt x="0" y="1079832"/>
                    <a:pt x="0" y="1073177"/>
                  </a:cubicBezTo>
                  <a:lnTo>
                    <a:pt x="0" y="12051"/>
                  </a:lnTo>
                  <a:cubicBezTo>
                    <a:pt x="0" y="8855"/>
                    <a:pt x="1270" y="5790"/>
                    <a:pt x="3530" y="3530"/>
                  </a:cubicBezTo>
                  <a:cubicBezTo>
                    <a:pt x="5790" y="1270"/>
                    <a:pt x="8855" y="0"/>
                    <a:pt x="12051" y="0"/>
                  </a:cubicBezTo>
                  <a:close/>
                </a:path>
              </a:pathLst>
            </a:custGeom>
            <a:solidFill>
              <a:srgbClr val="E0EBE7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276401" cy="1123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846455" y="3060792"/>
            <a:ext cx="12532160" cy="4939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El proceso actual de ingreso de vehículos en PepsiCo se gestionaba de forma manual, utilizando Excel, Whats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App y 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regis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t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r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os 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a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is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l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a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do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s.</a:t>
            </a:r>
          </a:p>
          <a:p>
            <a:pPr algn="l">
              <a:lnSpc>
                <a:spcPts val="3919"/>
              </a:lnSpc>
            </a:pP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Esto provocaba p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érdida de información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,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duplicidad de 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da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tos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,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falta 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de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control sobre los estados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de las OTs y una 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t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razab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i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lidad prácticamente nula.</a:t>
            </a:r>
          </a:p>
          <a:p>
            <a:pPr algn="l">
              <a:lnSpc>
                <a:spcPts val="3919"/>
              </a:lnSpc>
            </a:pP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La 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emp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re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s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a n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ecesi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taba mo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d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erniz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a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r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est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e 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fl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u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jo y co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n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t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a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r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c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o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n 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un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a plataforma que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centraliza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ra los 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da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tos, ordenara el proceso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y 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permitiera supervisar cada vehí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c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ul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o de f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orm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a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c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l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ara y 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e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n tiempo real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.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1162919" y="9819097"/>
            <a:ext cx="3542567" cy="305522"/>
          </a:xfrm>
          <a:custGeom>
            <a:avLst/>
            <a:gdLst/>
            <a:ahLst/>
            <a:cxnLst/>
            <a:rect r="r" b="b" t="t" l="l"/>
            <a:pathLst>
              <a:path h="305522" w="3542567">
                <a:moveTo>
                  <a:pt x="0" y="0"/>
                </a:moveTo>
                <a:lnTo>
                  <a:pt x="3542568" y="0"/>
                </a:lnTo>
                <a:lnTo>
                  <a:pt x="3542568" y="305522"/>
                </a:lnTo>
                <a:lnTo>
                  <a:pt x="0" y="305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" y="753747"/>
            <a:ext cx="4499085" cy="1062636"/>
            <a:chOff x="0" y="0"/>
            <a:chExt cx="5998780" cy="14168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98718" cy="1416812"/>
            </a:xfrm>
            <a:custGeom>
              <a:avLst/>
              <a:gdLst/>
              <a:ahLst/>
              <a:cxnLst/>
              <a:rect r="r" b="b" t="t" l="l"/>
              <a:pathLst>
                <a:path h="1416812" w="5998718">
                  <a:moveTo>
                    <a:pt x="0" y="0"/>
                  </a:moveTo>
                  <a:lnTo>
                    <a:pt x="5998718" y="0"/>
                  </a:lnTo>
                  <a:lnTo>
                    <a:pt x="5998718" y="1416812"/>
                  </a:lnTo>
                  <a:lnTo>
                    <a:pt x="0" y="1416812"/>
                  </a:lnTo>
                  <a:close/>
                </a:path>
              </a:pathLst>
            </a:custGeom>
            <a:solidFill>
              <a:srgbClr val="FFC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4546309" y="753747"/>
            <a:ext cx="138611" cy="1062636"/>
            <a:chOff x="0" y="0"/>
            <a:chExt cx="184815" cy="14168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4404" cy="1416685"/>
            </a:xfrm>
            <a:custGeom>
              <a:avLst/>
              <a:gdLst/>
              <a:ahLst/>
              <a:cxnLst/>
              <a:rect r="r" b="b" t="t" l="l"/>
              <a:pathLst>
                <a:path h="1416685" w="184404">
                  <a:moveTo>
                    <a:pt x="92202" y="0"/>
                  </a:moveTo>
                  <a:lnTo>
                    <a:pt x="56388" y="381"/>
                  </a:lnTo>
                  <a:lnTo>
                    <a:pt x="27051" y="1651"/>
                  </a:lnTo>
                  <a:lnTo>
                    <a:pt x="7239" y="3429"/>
                  </a:lnTo>
                  <a:lnTo>
                    <a:pt x="0" y="5461"/>
                  </a:lnTo>
                  <a:lnTo>
                    <a:pt x="0" y="1411224"/>
                  </a:lnTo>
                  <a:lnTo>
                    <a:pt x="7239" y="1413383"/>
                  </a:lnTo>
                  <a:lnTo>
                    <a:pt x="27051" y="1415161"/>
                  </a:lnTo>
                  <a:lnTo>
                    <a:pt x="56388" y="1416304"/>
                  </a:lnTo>
                  <a:lnTo>
                    <a:pt x="92202" y="1416685"/>
                  </a:lnTo>
                  <a:lnTo>
                    <a:pt x="128016" y="1416304"/>
                  </a:lnTo>
                  <a:lnTo>
                    <a:pt x="157353" y="1415161"/>
                  </a:lnTo>
                  <a:lnTo>
                    <a:pt x="177165" y="1413383"/>
                  </a:lnTo>
                  <a:lnTo>
                    <a:pt x="184404" y="1411224"/>
                  </a:lnTo>
                  <a:lnTo>
                    <a:pt x="184404" y="5461"/>
                  </a:lnTo>
                  <a:lnTo>
                    <a:pt x="177165" y="3429"/>
                  </a:lnTo>
                  <a:lnTo>
                    <a:pt x="157353" y="1651"/>
                  </a:lnTo>
                  <a:lnTo>
                    <a:pt x="128016" y="381"/>
                  </a:lnTo>
                  <a:lnTo>
                    <a:pt x="92202" y="0"/>
                  </a:lnTo>
                  <a:close/>
                </a:path>
              </a:pathLst>
            </a:custGeom>
            <a:solidFill>
              <a:srgbClr val="1A1A1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4876849" y="9654621"/>
            <a:ext cx="3411151" cy="634474"/>
            <a:chOff x="0" y="0"/>
            <a:chExt cx="4548201" cy="8459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48251" cy="845947"/>
            </a:xfrm>
            <a:custGeom>
              <a:avLst/>
              <a:gdLst/>
              <a:ahLst/>
              <a:cxnLst/>
              <a:rect r="r" b="b" t="t" l="l"/>
              <a:pathLst>
                <a:path h="845947" w="4548251">
                  <a:moveTo>
                    <a:pt x="0" y="0"/>
                  </a:moveTo>
                  <a:lnTo>
                    <a:pt x="4548251" y="0"/>
                  </a:lnTo>
                  <a:lnTo>
                    <a:pt x="4548251" y="845947"/>
                  </a:lnTo>
                  <a:lnTo>
                    <a:pt x="0" y="845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1" b="-372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1425" y="737134"/>
            <a:ext cx="4293906" cy="1066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9"/>
              </a:lnSpc>
            </a:pPr>
            <a:r>
              <a:rPr lang="en-US" b="true" sz="3274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Descripción de</a:t>
            </a:r>
          </a:p>
          <a:p>
            <a:pPr algn="ctr">
              <a:lnSpc>
                <a:spcPts val="3929"/>
              </a:lnSpc>
            </a:pPr>
            <a:r>
              <a:rPr lang="en-US" b="true" sz="3274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Proyecto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734379" y="5523249"/>
            <a:ext cx="1048951" cy="700241"/>
            <a:chOff x="0" y="0"/>
            <a:chExt cx="1398602" cy="93365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7747" y="7747"/>
              <a:ext cx="1383157" cy="918210"/>
            </a:xfrm>
            <a:custGeom>
              <a:avLst/>
              <a:gdLst/>
              <a:ahLst/>
              <a:cxnLst/>
              <a:rect r="r" b="b" t="t" l="l"/>
              <a:pathLst>
                <a:path h="918210" w="1383157">
                  <a:moveTo>
                    <a:pt x="0" y="229489"/>
                  </a:moveTo>
                  <a:lnTo>
                    <a:pt x="921512" y="229489"/>
                  </a:lnTo>
                  <a:lnTo>
                    <a:pt x="921512" y="0"/>
                  </a:lnTo>
                  <a:lnTo>
                    <a:pt x="1383157" y="459105"/>
                  </a:lnTo>
                  <a:lnTo>
                    <a:pt x="921512" y="918210"/>
                  </a:lnTo>
                  <a:lnTo>
                    <a:pt x="921512" y="688594"/>
                  </a:lnTo>
                  <a:lnTo>
                    <a:pt x="0" y="688594"/>
                  </a:lnTo>
                  <a:close/>
                </a:path>
              </a:pathLst>
            </a:custGeom>
            <a:solidFill>
              <a:srgbClr val="132038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75"/>
              <a:ext cx="1398524" cy="933554"/>
            </a:xfrm>
            <a:custGeom>
              <a:avLst/>
              <a:gdLst/>
              <a:ahLst/>
              <a:cxnLst/>
              <a:rect r="r" b="b" t="t" l="l"/>
              <a:pathLst>
                <a:path h="933554" w="1398524">
                  <a:moveTo>
                    <a:pt x="7747" y="229541"/>
                  </a:moveTo>
                  <a:lnTo>
                    <a:pt x="929259" y="229541"/>
                  </a:lnTo>
                  <a:lnTo>
                    <a:pt x="929259" y="237288"/>
                  </a:lnTo>
                  <a:lnTo>
                    <a:pt x="921512" y="237288"/>
                  </a:lnTo>
                  <a:lnTo>
                    <a:pt x="921512" y="7672"/>
                  </a:lnTo>
                  <a:cubicBezTo>
                    <a:pt x="921512" y="4624"/>
                    <a:pt x="923417" y="1703"/>
                    <a:pt x="926211" y="560"/>
                  </a:cubicBezTo>
                  <a:cubicBezTo>
                    <a:pt x="929005" y="-583"/>
                    <a:pt x="932434" y="52"/>
                    <a:pt x="934593" y="2211"/>
                  </a:cubicBezTo>
                  <a:lnTo>
                    <a:pt x="1396238" y="461316"/>
                  </a:lnTo>
                  <a:cubicBezTo>
                    <a:pt x="1397635" y="462713"/>
                    <a:pt x="1398524" y="464745"/>
                    <a:pt x="1398524" y="466777"/>
                  </a:cubicBezTo>
                  <a:cubicBezTo>
                    <a:pt x="1398524" y="468809"/>
                    <a:pt x="1397762" y="470841"/>
                    <a:pt x="1396238" y="472238"/>
                  </a:cubicBezTo>
                  <a:lnTo>
                    <a:pt x="934593" y="931343"/>
                  </a:lnTo>
                  <a:cubicBezTo>
                    <a:pt x="932434" y="933502"/>
                    <a:pt x="929132" y="934137"/>
                    <a:pt x="926211" y="932994"/>
                  </a:cubicBezTo>
                  <a:cubicBezTo>
                    <a:pt x="923290" y="931851"/>
                    <a:pt x="921512" y="929057"/>
                    <a:pt x="921512" y="925882"/>
                  </a:cubicBezTo>
                  <a:lnTo>
                    <a:pt x="921512" y="696266"/>
                  </a:lnTo>
                  <a:lnTo>
                    <a:pt x="929259" y="696266"/>
                  </a:lnTo>
                  <a:lnTo>
                    <a:pt x="929259" y="704013"/>
                  </a:lnTo>
                  <a:lnTo>
                    <a:pt x="7747" y="704013"/>
                  </a:lnTo>
                  <a:cubicBezTo>
                    <a:pt x="3556" y="704013"/>
                    <a:pt x="0" y="700584"/>
                    <a:pt x="0" y="696266"/>
                  </a:cubicBezTo>
                  <a:lnTo>
                    <a:pt x="0" y="237161"/>
                  </a:lnTo>
                  <a:cubicBezTo>
                    <a:pt x="0" y="232970"/>
                    <a:pt x="3429" y="229414"/>
                    <a:pt x="7747" y="229414"/>
                  </a:cubicBezTo>
                  <a:moveTo>
                    <a:pt x="7747" y="244781"/>
                  </a:moveTo>
                  <a:lnTo>
                    <a:pt x="7747" y="237034"/>
                  </a:lnTo>
                  <a:lnTo>
                    <a:pt x="15494" y="237034"/>
                  </a:lnTo>
                  <a:lnTo>
                    <a:pt x="15494" y="696266"/>
                  </a:lnTo>
                  <a:lnTo>
                    <a:pt x="7747" y="696266"/>
                  </a:lnTo>
                  <a:lnTo>
                    <a:pt x="7747" y="688519"/>
                  </a:lnTo>
                  <a:lnTo>
                    <a:pt x="929259" y="688519"/>
                  </a:lnTo>
                  <a:cubicBezTo>
                    <a:pt x="933450" y="688519"/>
                    <a:pt x="937006" y="691948"/>
                    <a:pt x="937006" y="696266"/>
                  </a:cubicBezTo>
                  <a:lnTo>
                    <a:pt x="937006" y="925882"/>
                  </a:lnTo>
                  <a:lnTo>
                    <a:pt x="929259" y="925882"/>
                  </a:lnTo>
                  <a:lnTo>
                    <a:pt x="923798" y="920421"/>
                  </a:lnTo>
                  <a:lnTo>
                    <a:pt x="1385443" y="461316"/>
                  </a:lnTo>
                  <a:lnTo>
                    <a:pt x="1390904" y="466777"/>
                  </a:lnTo>
                  <a:lnTo>
                    <a:pt x="1385443" y="472238"/>
                  </a:lnTo>
                  <a:lnTo>
                    <a:pt x="923798" y="13133"/>
                  </a:lnTo>
                  <a:lnTo>
                    <a:pt x="929259" y="7672"/>
                  </a:lnTo>
                  <a:lnTo>
                    <a:pt x="937006" y="7672"/>
                  </a:lnTo>
                  <a:lnTo>
                    <a:pt x="937006" y="237161"/>
                  </a:lnTo>
                  <a:cubicBezTo>
                    <a:pt x="937006" y="241352"/>
                    <a:pt x="933577" y="244908"/>
                    <a:pt x="929259" y="244908"/>
                  </a:cubicBezTo>
                  <a:lnTo>
                    <a:pt x="7747" y="244908"/>
                  </a:lnTo>
                  <a:close/>
                </a:path>
              </a:pathLst>
            </a:custGeom>
            <a:solidFill>
              <a:srgbClr val="1C305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631397" y="2794959"/>
            <a:ext cx="7942165" cy="6156823"/>
            <a:chOff x="0" y="0"/>
            <a:chExt cx="1407154" cy="109083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07154" cy="1090836"/>
            </a:xfrm>
            <a:custGeom>
              <a:avLst/>
              <a:gdLst/>
              <a:ahLst/>
              <a:cxnLst/>
              <a:rect r="r" b="b" t="t" l="l"/>
              <a:pathLst>
                <a:path h="1090836" w="1407154">
                  <a:moveTo>
                    <a:pt x="19496" y="0"/>
                  </a:moveTo>
                  <a:lnTo>
                    <a:pt x="1387659" y="0"/>
                  </a:lnTo>
                  <a:cubicBezTo>
                    <a:pt x="1398426" y="0"/>
                    <a:pt x="1407154" y="8729"/>
                    <a:pt x="1407154" y="19496"/>
                  </a:cubicBezTo>
                  <a:lnTo>
                    <a:pt x="1407154" y="1071340"/>
                  </a:lnTo>
                  <a:cubicBezTo>
                    <a:pt x="1407154" y="1082107"/>
                    <a:pt x="1398426" y="1090836"/>
                    <a:pt x="1387659" y="1090836"/>
                  </a:cubicBezTo>
                  <a:lnTo>
                    <a:pt x="19496" y="1090836"/>
                  </a:lnTo>
                  <a:cubicBezTo>
                    <a:pt x="8729" y="1090836"/>
                    <a:pt x="0" y="1082107"/>
                    <a:pt x="0" y="1071340"/>
                  </a:cubicBezTo>
                  <a:lnTo>
                    <a:pt x="0" y="19496"/>
                  </a:lnTo>
                  <a:cubicBezTo>
                    <a:pt x="0" y="8729"/>
                    <a:pt x="8729" y="0"/>
                    <a:pt x="19496" y="0"/>
                  </a:cubicBezTo>
                  <a:close/>
                </a:path>
              </a:pathLst>
            </a:custGeom>
            <a:solidFill>
              <a:srgbClr val="E0EBE7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407154" cy="11289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28700" y="3109049"/>
            <a:ext cx="4435476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</a:pPr>
            <a:r>
              <a:rPr lang="en-US" b="true" sz="2799" spc="279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Problemática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4128" y="3808465"/>
            <a:ext cx="7727668" cy="4443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P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r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oceso totalm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e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nte m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a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nual.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Ce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r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o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tr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a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zabilidad de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l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vehículo dentro del taller.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Duplicidad de re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g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istr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o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s y pérdida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de 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información.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Descoordinación en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t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re choferes, mecánicos y supervisores.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No 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ex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is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t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e visibilidad en tiemp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o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real del estado de las OTs.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944148" y="2794959"/>
            <a:ext cx="7942165" cy="6156823"/>
            <a:chOff x="0" y="0"/>
            <a:chExt cx="1407154" cy="109083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07154" cy="1090836"/>
            </a:xfrm>
            <a:custGeom>
              <a:avLst/>
              <a:gdLst/>
              <a:ahLst/>
              <a:cxnLst/>
              <a:rect r="r" b="b" t="t" l="l"/>
              <a:pathLst>
                <a:path h="1090836" w="1407154">
                  <a:moveTo>
                    <a:pt x="19496" y="0"/>
                  </a:moveTo>
                  <a:lnTo>
                    <a:pt x="1387659" y="0"/>
                  </a:lnTo>
                  <a:cubicBezTo>
                    <a:pt x="1398426" y="0"/>
                    <a:pt x="1407154" y="8729"/>
                    <a:pt x="1407154" y="19496"/>
                  </a:cubicBezTo>
                  <a:lnTo>
                    <a:pt x="1407154" y="1071340"/>
                  </a:lnTo>
                  <a:cubicBezTo>
                    <a:pt x="1407154" y="1082107"/>
                    <a:pt x="1398426" y="1090836"/>
                    <a:pt x="1387659" y="1090836"/>
                  </a:cubicBezTo>
                  <a:lnTo>
                    <a:pt x="19496" y="1090836"/>
                  </a:lnTo>
                  <a:cubicBezTo>
                    <a:pt x="8729" y="1090836"/>
                    <a:pt x="0" y="1082107"/>
                    <a:pt x="0" y="1071340"/>
                  </a:cubicBezTo>
                  <a:lnTo>
                    <a:pt x="0" y="19496"/>
                  </a:lnTo>
                  <a:cubicBezTo>
                    <a:pt x="0" y="8729"/>
                    <a:pt x="8729" y="0"/>
                    <a:pt x="19496" y="0"/>
                  </a:cubicBezTo>
                  <a:close/>
                </a:path>
              </a:pathLst>
            </a:custGeom>
            <a:solidFill>
              <a:srgbClr val="E0EBE7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407154" cy="11289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317232" y="3109049"/>
            <a:ext cx="4435476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</a:pPr>
            <a:r>
              <a:rPr lang="en-US" b="true" sz="2799" spc="279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Propuesta Solución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944148" y="3808465"/>
            <a:ext cx="7727668" cy="4443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Pla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ta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for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m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a w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eb 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p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ara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g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e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s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ti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on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a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r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to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d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o 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el 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pro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ce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s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o de taller.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Reg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i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stro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de 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ing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resos y 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gene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r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ación automát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i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c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a de Orden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de T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r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ab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a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jo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G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es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t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ión 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compl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eta de 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estados, pausas y tiemp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o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s.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Per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f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il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e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s po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r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rol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Int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e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rfaz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r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e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s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ponsiva, 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us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a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b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l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e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e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n PC y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dispo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s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i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t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iv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o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s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móvil</a:t>
            </a:r>
            <a:r>
              <a:rPr lang="en-US" sz="27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es.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1162919" y="9819097"/>
            <a:ext cx="3542567" cy="305522"/>
          </a:xfrm>
          <a:custGeom>
            <a:avLst/>
            <a:gdLst/>
            <a:ahLst/>
            <a:cxnLst/>
            <a:rect r="r" b="b" t="t" l="l"/>
            <a:pathLst>
              <a:path h="305522" w="3542567">
                <a:moveTo>
                  <a:pt x="0" y="0"/>
                </a:moveTo>
                <a:lnTo>
                  <a:pt x="3542568" y="0"/>
                </a:lnTo>
                <a:lnTo>
                  <a:pt x="3542568" y="305522"/>
                </a:lnTo>
                <a:lnTo>
                  <a:pt x="0" y="305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" y="753747"/>
            <a:ext cx="4499085" cy="1062636"/>
            <a:chOff x="0" y="0"/>
            <a:chExt cx="5998780" cy="14168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98718" cy="1416812"/>
            </a:xfrm>
            <a:custGeom>
              <a:avLst/>
              <a:gdLst/>
              <a:ahLst/>
              <a:cxnLst/>
              <a:rect r="r" b="b" t="t" l="l"/>
              <a:pathLst>
                <a:path h="1416812" w="5998718">
                  <a:moveTo>
                    <a:pt x="0" y="0"/>
                  </a:moveTo>
                  <a:lnTo>
                    <a:pt x="5998718" y="0"/>
                  </a:lnTo>
                  <a:lnTo>
                    <a:pt x="5998718" y="1416812"/>
                  </a:lnTo>
                  <a:lnTo>
                    <a:pt x="0" y="1416812"/>
                  </a:lnTo>
                  <a:close/>
                </a:path>
              </a:pathLst>
            </a:custGeom>
            <a:solidFill>
              <a:srgbClr val="FFC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4546309" y="753747"/>
            <a:ext cx="138611" cy="1062636"/>
            <a:chOff x="0" y="0"/>
            <a:chExt cx="184815" cy="14168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4404" cy="1416685"/>
            </a:xfrm>
            <a:custGeom>
              <a:avLst/>
              <a:gdLst/>
              <a:ahLst/>
              <a:cxnLst/>
              <a:rect r="r" b="b" t="t" l="l"/>
              <a:pathLst>
                <a:path h="1416685" w="184404">
                  <a:moveTo>
                    <a:pt x="92202" y="0"/>
                  </a:moveTo>
                  <a:lnTo>
                    <a:pt x="56388" y="381"/>
                  </a:lnTo>
                  <a:lnTo>
                    <a:pt x="27051" y="1651"/>
                  </a:lnTo>
                  <a:lnTo>
                    <a:pt x="7239" y="3429"/>
                  </a:lnTo>
                  <a:lnTo>
                    <a:pt x="0" y="5461"/>
                  </a:lnTo>
                  <a:lnTo>
                    <a:pt x="0" y="1411224"/>
                  </a:lnTo>
                  <a:lnTo>
                    <a:pt x="7239" y="1413383"/>
                  </a:lnTo>
                  <a:lnTo>
                    <a:pt x="27051" y="1415161"/>
                  </a:lnTo>
                  <a:lnTo>
                    <a:pt x="56388" y="1416304"/>
                  </a:lnTo>
                  <a:lnTo>
                    <a:pt x="92202" y="1416685"/>
                  </a:lnTo>
                  <a:lnTo>
                    <a:pt x="128016" y="1416304"/>
                  </a:lnTo>
                  <a:lnTo>
                    <a:pt x="157353" y="1415161"/>
                  </a:lnTo>
                  <a:lnTo>
                    <a:pt x="177165" y="1413383"/>
                  </a:lnTo>
                  <a:lnTo>
                    <a:pt x="184404" y="1411224"/>
                  </a:lnTo>
                  <a:lnTo>
                    <a:pt x="184404" y="5461"/>
                  </a:lnTo>
                  <a:lnTo>
                    <a:pt x="177165" y="3429"/>
                  </a:lnTo>
                  <a:lnTo>
                    <a:pt x="157353" y="1651"/>
                  </a:lnTo>
                  <a:lnTo>
                    <a:pt x="128016" y="381"/>
                  </a:lnTo>
                  <a:lnTo>
                    <a:pt x="92202" y="0"/>
                  </a:lnTo>
                  <a:close/>
                </a:path>
              </a:pathLst>
            </a:custGeom>
            <a:solidFill>
              <a:srgbClr val="1A1A1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4876849" y="9652526"/>
            <a:ext cx="3411151" cy="634474"/>
            <a:chOff x="0" y="0"/>
            <a:chExt cx="4548201" cy="8459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48251" cy="845947"/>
            </a:xfrm>
            <a:custGeom>
              <a:avLst/>
              <a:gdLst/>
              <a:ahLst/>
              <a:cxnLst/>
              <a:rect r="r" b="b" t="t" l="l"/>
              <a:pathLst>
                <a:path h="845947" w="4548251">
                  <a:moveTo>
                    <a:pt x="0" y="0"/>
                  </a:moveTo>
                  <a:lnTo>
                    <a:pt x="4548251" y="0"/>
                  </a:lnTo>
                  <a:lnTo>
                    <a:pt x="4548251" y="845947"/>
                  </a:lnTo>
                  <a:lnTo>
                    <a:pt x="0" y="845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1" b="-372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1162919" y="9819097"/>
            <a:ext cx="3542567" cy="305522"/>
          </a:xfrm>
          <a:custGeom>
            <a:avLst/>
            <a:gdLst/>
            <a:ahLst/>
            <a:cxnLst/>
            <a:rect r="r" b="b" t="t" l="l"/>
            <a:pathLst>
              <a:path h="305522" w="3542567">
                <a:moveTo>
                  <a:pt x="0" y="0"/>
                </a:moveTo>
                <a:lnTo>
                  <a:pt x="3542568" y="0"/>
                </a:lnTo>
                <a:lnTo>
                  <a:pt x="3542568" y="305522"/>
                </a:lnTo>
                <a:lnTo>
                  <a:pt x="0" y="305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96793" y="2603397"/>
            <a:ext cx="5845551" cy="6654903"/>
            <a:chOff x="0" y="0"/>
            <a:chExt cx="881188" cy="100319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81188" cy="1003194"/>
            </a:xfrm>
            <a:custGeom>
              <a:avLst/>
              <a:gdLst/>
              <a:ahLst/>
              <a:cxnLst/>
              <a:rect r="r" b="b" t="t" l="l"/>
              <a:pathLst>
                <a:path h="1003194" w="881188">
                  <a:moveTo>
                    <a:pt x="26488" y="0"/>
                  </a:moveTo>
                  <a:lnTo>
                    <a:pt x="854700" y="0"/>
                  </a:lnTo>
                  <a:cubicBezTo>
                    <a:pt x="869329" y="0"/>
                    <a:pt x="881188" y="11859"/>
                    <a:pt x="881188" y="26488"/>
                  </a:cubicBezTo>
                  <a:lnTo>
                    <a:pt x="881188" y="976706"/>
                  </a:lnTo>
                  <a:cubicBezTo>
                    <a:pt x="881188" y="991335"/>
                    <a:pt x="869329" y="1003194"/>
                    <a:pt x="854700" y="1003194"/>
                  </a:cubicBezTo>
                  <a:lnTo>
                    <a:pt x="26488" y="1003194"/>
                  </a:lnTo>
                  <a:cubicBezTo>
                    <a:pt x="11859" y="1003194"/>
                    <a:pt x="0" y="991335"/>
                    <a:pt x="0" y="976706"/>
                  </a:cubicBezTo>
                  <a:lnTo>
                    <a:pt x="0" y="26488"/>
                  </a:lnTo>
                  <a:cubicBezTo>
                    <a:pt x="0" y="11859"/>
                    <a:pt x="11859" y="0"/>
                    <a:pt x="26488" y="0"/>
                  </a:cubicBezTo>
                  <a:close/>
                </a:path>
              </a:pathLst>
            </a:custGeom>
            <a:solidFill>
              <a:srgbClr val="E0EBE7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81188" cy="10412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8159781" y="54363"/>
            <a:ext cx="9945854" cy="10070256"/>
          </a:xfrm>
          <a:custGeom>
            <a:avLst/>
            <a:gdLst/>
            <a:ahLst/>
            <a:cxnLst/>
            <a:rect r="r" b="b" t="t" l="l"/>
            <a:pathLst>
              <a:path h="10070256" w="9945854">
                <a:moveTo>
                  <a:pt x="0" y="0"/>
                </a:moveTo>
                <a:lnTo>
                  <a:pt x="9945854" y="0"/>
                </a:lnTo>
                <a:lnTo>
                  <a:pt x="9945854" y="10070256"/>
                </a:lnTo>
                <a:lnTo>
                  <a:pt x="0" y="100702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64" t="-1915" r="-3785" b="-1248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1425" y="962025"/>
            <a:ext cx="4293906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9"/>
              </a:lnSpc>
            </a:pPr>
            <a:r>
              <a:rPr lang="en-US" b="true" sz="3274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Diagrama de caso de uso 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97493" y="2876451"/>
            <a:ext cx="5968596" cy="6424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pc="61">
                <a:solidFill>
                  <a:srgbClr val="152540"/>
                </a:solidFill>
                <a:latin typeface="Open Sans 1"/>
                <a:ea typeface="Open Sans 1"/>
                <a:cs typeface="Open Sans 1"/>
                <a:sym typeface="Open Sans 1"/>
              </a:rPr>
              <a:t>Registrar ingreso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pc="61">
                <a:solidFill>
                  <a:srgbClr val="152540"/>
                </a:solidFill>
                <a:latin typeface="Open Sans 1"/>
                <a:ea typeface="Open Sans 1"/>
                <a:cs typeface="Open Sans 1"/>
                <a:sym typeface="Open Sans 1"/>
              </a:rPr>
              <a:t>G</a:t>
            </a:r>
            <a:r>
              <a:rPr lang="en-US" sz="2799" spc="61">
                <a:solidFill>
                  <a:srgbClr val="152540"/>
                </a:solidFill>
                <a:latin typeface="Open Sans 1"/>
                <a:ea typeface="Open Sans 1"/>
                <a:cs typeface="Open Sans 1"/>
                <a:sym typeface="Open Sans 1"/>
              </a:rPr>
              <a:t>enerar OT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pc="61">
                <a:solidFill>
                  <a:srgbClr val="152540"/>
                </a:solidFill>
                <a:latin typeface="Open Sans 1"/>
                <a:ea typeface="Open Sans 1"/>
                <a:cs typeface="Open Sans 1"/>
                <a:sym typeface="Open Sans 1"/>
              </a:rPr>
              <a:t>Visualizar OT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pc="61">
                <a:solidFill>
                  <a:srgbClr val="152540"/>
                </a:solidFill>
                <a:latin typeface="Open Sans 1"/>
                <a:ea typeface="Open Sans 1"/>
                <a:cs typeface="Open Sans 1"/>
                <a:sym typeface="Open Sans 1"/>
              </a:rPr>
              <a:t>C</a:t>
            </a:r>
            <a:r>
              <a:rPr lang="en-US" sz="2799" spc="61">
                <a:solidFill>
                  <a:srgbClr val="152540"/>
                </a:solidFill>
                <a:latin typeface="Open Sans 1"/>
                <a:ea typeface="Open Sans 1"/>
                <a:cs typeface="Open Sans 1"/>
                <a:sym typeface="Open Sans 1"/>
              </a:rPr>
              <a:t>ambiar estados OT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pc="61">
                <a:solidFill>
                  <a:srgbClr val="152540"/>
                </a:solidFill>
                <a:latin typeface="Open Sans 1"/>
                <a:ea typeface="Open Sans 1"/>
                <a:cs typeface="Open Sans 1"/>
                <a:sym typeface="Open Sans 1"/>
              </a:rPr>
              <a:t>Actualizar OT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pc="61">
                <a:solidFill>
                  <a:srgbClr val="152540"/>
                </a:solidFill>
                <a:latin typeface="Open Sans 1"/>
                <a:ea typeface="Open Sans 1"/>
                <a:cs typeface="Open Sans 1"/>
                <a:sym typeface="Open Sans 1"/>
              </a:rPr>
              <a:t>Administrar usuarios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pc="61">
                <a:solidFill>
                  <a:srgbClr val="152540"/>
                </a:solidFill>
                <a:latin typeface="Open Sans 1"/>
                <a:ea typeface="Open Sans 1"/>
                <a:cs typeface="Open Sans 1"/>
                <a:sym typeface="Open Sans 1"/>
              </a:rPr>
              <a:t>Gestionar repuestos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pc="61">
                <a:solidFill>
                  <a:srgbClr val="152540"/>
                </a:solidFill>
                <a:latin typeface="Open Sans 1"/>
                <a:ea typeface="Open Sans 1"/>
                <a:cs typeface="Open Sans 1"/>
                <a:sym typeface="Open Sans 1"/>
              </a:rPr>
              <a:t>Autenticarse en el sistema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pc="61">
                <a:solidFill>
                  <a:srgbClr val="152540"/>
                </a:solidFill>
                <a:latin typeface="Open Sans 1"/>
                <a:ea typeface="Open Sans 1"/>
                <a:cs typeface="Open Sans 1"/>
                <a:sym typeface="Open Sans 1"/>
              </a:rPr>
              <a:t>Generar reportes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pc="61">
                <a:solidFill>
                  <a:srgbClr val="152540"/>
                </a:solidFill>
                <a:latin typeface="Open Sans 1"/>
                <a:ea typeface="Open Sans 1"/>
                <a:cs typeface="Open Sans 1"/>
                <a:sym typeface="Open Sans 1"/>
              </a:rPr>
              <a:t>Carga de datos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pc="61">
                <a:solidFill>
                  <a:srgbClr val="152540"/>
                </a:solidFill>
                <a:latin typeface="Open Sans 1"/>
                <a:ea typeface="Open Sans 1"/>
                <a:cs typeface="Open Sans 1"/>
                <a:sym typeface="Open Sans 1"/>
              </a:rPr>
              <a:t>Registra entrada y salida</a:t>
            </a: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2014625" y="2724023"/>
            <a:ext cx="3576042" cy="49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Casos de uso claves</a:t>
            </a:r>
          </a:p>
        </p:txBody>
      </p:sp>
      <p:sp>
        <p:nvSpPr>
          <p:cNvPr name="AutoShape 16" id="16"/>
          <p:cNvSpPr/>
          <p:nvPr/>
        </p:nvSpPr>
        <p:spPr>
          <a:xfrm>
            <a:off x="13654613" y="2321773"/>
            <a:ext cx="3793859" cy="102871"/>
          </a:xfrm>
          <a:prstGeom prst="line">
            <a:avLst/>
          </a:prstGeom>
          <a:ln cap="flat" w="9525">
            <a:solidFill>
              <a:srgbClr val="5170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" y="753747"/>
            <a:ext cx="4499085" cy="1062636"/>
            <a:chOff x="0" y="0"/>
            <a:chExt cx="5998780" cy="14168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98718" cy="1416812"/>
            </a:xfrm>
            <a:custGeom>
              <a:avLst/>
              <a:gdLst/>
              <a:ahLst/>
              <a:cxnLst/>
              <a:rect r="r" b="b" t="t" l="l"/>
              <a:pathLst>
                <a:path h="1416812" w="5998718">
                  <a:moveTo>
                    <a:pt x="0" y="0"/>
                  </a:moveTo>
                  <a:lnTo>
                    <a:pt x="5998718" y="0"/>
                  </a:lnTo>
                  <a:lnTo>
                    <a:pt x="5998718" y="1416812"/>
                  </a:lnTo>
                  <a:lnTo>
                    <a:pt x="0" y="1416812"/>
                  </a:lnTo>
                  <a:close/>
                </a:path>
              </a:pathLst>
            </a:custGeom>
            <a:solidFill>
              <a:srgbClr val="FFC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4546309" y="753747"/>
            <a:ext cx="138611" cy="1062636"/>
            <a:chOff x="0" y="0"/>
            <a:chExt cx="184815" cy="14168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4404" cy="1416685"/>
            </a:xfrm>
            <a:custGeom>
              <a:avLst/>
              <a:gdLst/>
              <a:ahLst/>
              <a:cxnLst/>
              <a:rect r="r" b="b" t="t" l="l"/>
              <a:pathLst>
                <a:path h="1416685" w="184404">
                  <a:moveTo>
                    <a:pt x="92202" y="0"/>
                  </a:moveTo>
                  <a:lnTo>
                    <a:pt x="56388" y="381"/>
                  </a:lnTo>
                  <a:lnTo>
                    <a:pt x="27051" y="1651"/>
                  </a:lnTo>
                  <a:lnTo>
                    <a:pt x="7239" y="3429"/>
                  </a:lnTo>
                  <a:lnTo>
                    <a:pt x="0" y="5461"/>
                  </a:lnTo>
                  <a:lnTo>
                    <a:pt x="0" y="1411224"/>
                  </a:lnTo>
                  <a:lnTo>
                    <a:pt x="7239" y="1413383"/>
                  </a:lnTo>
                  <a:lnTo>
                    <a:pt x="27051" y="1415161"/>
                  </a:lnTo>
                  <a:lnTo>
                    <a:pt x="56388" y="1416304"/>
                  </a:lnTo>
                  <a:lnTo>
                    <a:pt x="92202" y="1416685"/>
                  </a:lnTo>
                  <a:lnTo>
                    <a:pt x="128016" y="1416304"/>
                  </a:lnTo>
                  <a:lnTo>
                    <a:pt x="157353" y="1415161"/>
                  </a:lnTo>
                  <a:lnTo>
                    <a:pt x="177165" y="1413383"/>
                  </a:lnTo>
                  <a:lnTo>
                    <a:pt x="184404" y="1411224"/>
                  </a:lnTo>
                  <a:lnTo>
                    <a:pt x="184404" y="5461"/>
                  </a:lnTo>
                  <a:lnTo>
                    <a:pt x="177165" y="3429"/>
                  </a:lnTo>
                  <a:lnTo>
                    <a:pt x="157353" y="1651"/>
                  </a:lnTo>
                  <a:lnTo>
                    <a:pt x="128016" y="381"/>
                  </a:lnTo>
                  <a:lnTo>
                    <a:pt x="92202" y="0"/>
                  </a:lnTo>
                  <a:close/>
                </a:path>
              </a:pathLst>
            </a:custGeom>
            <a:solidFill>
              <a:srgbClr val="1A1A1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4876849" y="9652526"/>
            <a:ext cx="3411151" cy="634474"/>
            <a:chOff x="0" y="0"/>
            <a:chExt cx="4548201" cy="8459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48251" cy="845947"/>
            </a:xfrm>
            <a:custGeom>
              <a:avLst/>
              <a:gdLst/>
              <a:ahLst/>
              <a:cxnLst/>
              <a:rect r="r" b="b" t="t" l="l"/>
              <a:pathLst>
                <a:path h="845947" w="4548251">
                  <a:moveTo>
                    <a:pt x="0" y="0"/>
                  </a:moveTo>
                  <a:lnTo>
                    <a:pt x="4548251" y="0"/>
                  </a:lnTo>
                  <a:lnTo>
                    <a:pt x="4548251" y="845947"/>
                  </a:lnTo>
                  <a:lnTo>
                    <a:pt x="0" y="845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1" b="-372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324304" y="1477075"/>
            <a:ext cx="15163143" cy="563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9"/>
              </a:lnSpc>
            </a:pPr>
            <a:r>
              <a:rPr lang="en-US" b="true" sz="3274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Objetivo General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24305" y="5340492"/>
            <a:ext cx="15163143" cy="563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9"/>
              </a:lnSpc>
            </a:pPr>
            <a:r>
              <a:rPr lang="en-US" b="true" sz="3274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Objetivos Específicos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927409"/>
            <a:ext cx="4499403" cy="570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9"/>
              </a:lnSpc>
            </a:pPr>
            <a:r>
              <a:rPr lang="en-US" b="true" sz="3274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Objetivos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968097" y="2366121"/>
            <a:ext cx="14351806" cy="2717196"/>
            <a:chOff x="0" y="0"/>
            <a:chExt cx="2542783" cy="48142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42783" cy="481420"/>
            </a:xfrm>
            <a:custGeom>
              <a:avLst/>
              <a:gdLst/>
              <a:ahLst/>
              <a:cxnLst/>
              <a:rect r="r" b="b" t="t" l="l"/>
              <a:pathLst>
                <a:path h="481420" w="2542783">
                  <a:moveTo>
                    <a:pt x="10789" y="0"/>
                  </a:moveTo>
                  <a:lnTo>
                    <a:pt x="2531994" y="0"/>
                  </a:lnTo>
                  <a:cubicBezTo>
                    <a:pt x="2534856" y="0"/>
                    <a:pt x="2537600" y="1137"/>
                    <a:pt x="2539623" y="3160"/>
                  </a:cubicBezTo>
                  <a:cubicBezTo>
                    <a:pt x="2541646" y="5183"/>
                    <a:pt x="2542783" y="7927"/>
                    <a:pt x="2542783" y="10789"/>
                  </a:cubicBezTo>
                  <a:lnTo>
                    <a:pt x="2542783" y="470631"/>
                  </a:lnTo>
                  <a:cubicBezTo>
                    <a:pt x="2542783" y="473492"/>
                    <a:pt x="2541646" y="476236"/>
                    <a:pt x="2539623" y="478260"/>
                  </a:cubicBezTo>
                  <a:cubicBezTo>
                    <a:pt x="2537600" y="480283"/>
                    <a:pt x="2534856" y="481420"/>
                    <a:pt x="2531994" y="481420"/>
                  </a:cubicBezTo>
                  <a:lnTo>
                    <a:pt x="10789" y="481420"/>
                  </a:lnTo>
                  <a:cubicBezTo>
                    <a:pt x="4830" y="481420"/>
                    <a:pt x="0" y="476589"/>
                    <a:pt x="0" y="470631"/>
                  </a:cubicBezTo>
                  <a:lnTo>
                    <a:pt x="0" y="10789"/>
                  </a:lnTo>
                  <a:cubicBezTo>
                    <a:pt x="0" y="7927"/>
                    <a:pt x="1137" y="5183"/>
                    <a:pt x="3160" y="3160"/>
                  </a:cubicBezTo>
                  <a:cubicBezTo>
                    <a:pt x="5183" y="1137"/>
                    <a:pt x="7927" y="0"/>
                    <a:pt x="10789" y="0"/>
                  </a:cubicBezTo>
                  <a:close/>
                </a:path>
              </a:pathLst>
            </a:custGeom>
            <a:solidFill>
              <a:srgbClr val="E0EBE7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542783" cy="519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968097" y="5903772"/>
            <a:ext cx="14351806" cy="3354528"/>
            <a:chOff x="0" y="0"/>
            <a:chExt cx="2542783" cy="59433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42783" cy="594339"/>
            </a:xfrm>
            <a:custGeom>
              <a:avLst/>
              <a:gdLst/>
              <a:ahLst/>
              <a:cxnLst/>
              <a:rect r="r" b="b" t="t" l="l"/>
              <a:pathLst>
                <a:path h="594339" w="2542783">
                  <a:moveTo>
                    <a:pt x="10789" y="0"/>
                  </a:moveTo>
                  <a:lnTo>
                    <a:pt x="2531994" y="0"/>
                  </a:lnTo>
                  <a:cubicBezTo>
                    <a:pt x="2534856" y="0"/>
                    <a:pt x="2537600" y="1137"/>
                    <a:pt x="2539623" y="3160"/>
                  </a:cubicBezTo>
                  <a:cubicBezTo>
                    <a:pt x="2541646" y="5183"/>
                    <a:pt x="2542783" y="7927"/>
                    <a:pt x="2542783" y="10789"/>
                  </a:cubicBezTo>
                  <a:lnTo>
                    <a:pt x="2542783" y="583550"/>
                  </a:lnTo>
                  <a:cubicBezTo>
                    <a:pt x="2542783" y="589509"/>
                    <a:pt x="2537953" y="594339"/>
                    <a:pt x="2531994" y="594339"/>
                  </a:cubicBezTo>
                  <a:lnTo>
                    <a:pt x="10789" y="594339"/>
                  </a:lnTo>
                  <a:cubicBezTo>
                    <a:pt x="7927" y="594339"/>
                    <a:pt x="5183" y="593202"/>
                    <a:pt x="3160" y="591179"/>
                  </a:cubicBezTo>
                  <a:cubicBezTo>
                    <a:pt x="1137" y="589156"/>
                    <a:pt x="0" y="586411"/>
                    <a:pt x="0" y="583550"/>
                  </a:cubicBezTo>
                  <a:lnTo>
                    <a:pt x="0" y="10789"/>
                  </a:lnTo>
                  <a:cubicBezTo>
                    <a:pt x="0" y="7927"/>
                    <a:pt x="1137" y="5183"/>
                    <a:pt x="3160" y="3160"/>
                  </a:cubicBezTo>
                  <a:cubicBezTo>
                    <a:pt x="5183" y="1137"/>
                    <a:pt x="7927" y="0"/>
                    <a:pt x="10789" y="0"/>
                  </a:cubicBezTo>
                  <a:close/>
                </a:path>
              </a:pathLst>
            </a:custGeom>
            <a:solidFill>
              <a:srgbClr val="E0EBE7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542783" cy="6324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249543" y="2730642"/>
            <a:ext cx="13528839" cy="156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Desarrollar una plataforma web que:</a:t>
            </a:r>
          </a:p>
          <a:p>
            <a:pPr algn="just" marL="539751" indent="-269876" lvl="1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D</a:t>
            </a:r>
            <a:r>
              <a:rPr lang="en-US" sz="25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igitalice y optimice el proceso.</a:t>
            </a:r>
          </a:p>
          <a:p>
            <a:pPr algn="just" marL="539751" indent="-269876" lvl="1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Centralice la información mejorando la trazabilidad</a:t>
            </a:r>
          </a:p>
          <a:p>
            <a:pPr algn="just" marL="539751" indent="-269876" lvl="1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Reduciendo los tiempos de registro y control.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80201" y="6114186"/>
            <a:ext cx="14127597" cy="2705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Para lograrlo, nos propusimos:</a:t>
            </a:r>
          </a:p>
          <a:p>
            <a:pPr algn="just" marL="539751" indent="-269876" lvl="1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C</a:t>
            </a:r>
            <a:r>
              <a:rPr lang="en-US" sz="25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entralizar la información</a:t>
            </a:r>
          </a:p>
          <a:p>
            <a:pPr algn="just" marL="539751" indent="-269876" lvl="1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Mejorar la trazabilidad</a:t>
            </a:r>
          </a:p>
          <a:p>
            <a:pPr algn="just" marL="539751" indent="-269876" lvl="1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Automatizar la generación de las OTS, controlar accesos por rol y generar reportes ejecutivos.</a:t>
            </a:r>
          </a:p>
          <a:p>
            <a:pPr algn="just" marL="539751" indent="-269876" lvl="1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Validación del sistema mediante pruebas funcionales, rendimiento y seguridad, asegurando el cumplimiento del alcance.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1162919" y="9819097"/>
            <a:ext cx="3542567" cy="305522"/>
          </a:xfrm>
          <a:custGeom>
            <a:avLst/>
            <a:gdLst/>
            <a:ahLst/>
            <a:cxnLst/>
            <a:rect r="r" b="b" t="t" l="l"/>
            <a:pathLst>
              <a:path h="305522" w="3542567">
                <a:moveTo>
                  <a:pt x="0" y="0"/>
                </a:moveTo>
                <a:lnTo>
                  <a:pt x="3542568" y="0"/>
                </a:lnTo>
                <a:lnTo>
                  <a:pt x="3542568" y="305522"/>
                </a:lnTo>
                <a:lnTo>
                  <a:pt x="0" y="305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" y="753747"/>
            <a:ext cx="4499085" cy="1062636"/>
            <a:chOff x="0" y="0"/>
            <a:chExt cx="5998780" cy="14168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98718" cy="1416812"/>
            </a:xfrm>
            <a:custGeom>
              <a:avLst/>
              <a:gdLst/>
              <a:ahLst/>
              <a:cxnLst/>
              <a:rect r="r" b="b" t="t" l="l"/>
              <a:pathLst>
                <a:path h="1416812" w="5998718">
                  <a:moveTo>
                    <a:pt x="0" y="0"/>
                  </a:moveTo>
                  <a:lnTo>
                    <a:pt x="5998718" y="0"/>
                  </a:lnTo>
                  <a:lnTo>
                    <a:pt x="5998718" y="1416812"/>
                  </a:lnTo>
                  <a:lnTo>
                    <a:pt x="0" y="1416812"/>
                  </a:lnTo>
                  <a:close/>
                </a:path>
              </a:pathLst>
            </a:custGeom>
            <a:solidFill>
              <a:srgbClr val="FFC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4546309" y="753747"/>
            <a:ext cx="138611" cy="1062636"/>
            <a:chOff x="0" y="0"/>
            <a:chExt cx="184815" cy="14168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4404" cy="1416685"/>
            </a:xfrm>
            <a:custGeom>
              <a:avLst/>
              <a:gdLst/>
              <a:ahLst/>
              <a:cxnLst/>
              <a:rect r="r" b="b" t="t" l="l"/>
              <a:pathLst>
                <a:path h="1416685" w="184404">
                  <a:moveTo>
                    <a:pt x="92202" y="0"/>
                  </a:moveTo>
                  <a:lnTo>
                    <a:pt x="56388" y="381"/>
                  </a:lnTo>
                  <a:lnTo>
                    <a:pt x="27051" y="1651"/>
                  </a:lnTo>
                  <a:lnTo>
                    <a:pt x="7239" y="3429"/>
                  </a:lnTo>
                  <a:lnTo>
                    <a:pt x="0" y="5461"/>
                  </a:lnTo>
                  <a:lnTo>
                    <a:pt x="0" y="1411224"/>
                  </a:lnTo>
                  <a:lnTo>
                    <a:pt x="7239" y="1413383"/>
                  </a:lnTo>
                  <a:lnTo>
                    <a:pt x="27051" y="1415161"/>
                  </a:lnTo>
                  <a:lnTo>
                    <a:pt x="56388" y="1416304"/>
                  </a:lnTo>
                  <a:lnTo>
                    <a:pt x="92202" y="1416685"/>
                  </a:lnTo>
                  <a:lnTo>
                    <a:pt x="128016" y="1416304"/>
                  </a:lnTo>
                  <a:lnTo>
                    <a:pt x="157353" y="1415161"/>
                  </a:lnTo>
                  <a:lnTo>
                    <a:pt x="177165" y="1413383"/>
                  </a:lnTo>
                  <a:lnTo>
                    <a:pt x="184404" y="1411224"/>
                  </a:lnTo>
                  <a:lnTo>
                    <a:pt x="184404" y="5461"/>
                  </a:lnTo>
                  <a:lnTo>
                    <a:pt x="177165" y="3429"/>
                  </a:lnTo>
                  <a:lnTo>
                    <a:pt x="157353" y="1651"/>
                  </a:lnTo>
                  <a:lnTo>
                    <a:pt x="128016" y="381"/>
                  </a:lnTo>
                  <a:lnTo>
                    <a:pt x="92202" y="0"/>
                  </a:lnTo>
                  <a:close/>
                </a:path>
              </a:pathLst>
            </a:custGeom>
            <a:solidFill>
              <a:srgbClr val="1A1A1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4876849" y="9654621"/>
            <a:ext cx="3411151" cy="634474"/>
            <a:chOff x="0" y="0"/>
            <a:chExt cx="4548201" cy="8459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48251" cy="845947"/>
            </a:xfrm>
            <a:custGeom>
              <a:avLst/>
              <a:gdLst/>
              <a:ahLst/>
              <a:cxnLst/>
              <a:rect r="r" b="b" t="t" l="l"/>
              <a:pathLst>
                <a:path h="845947" w="4548251">
                  <a:moveTo>
                    <a:pt x="0" y="0"/>
                  </a:moveTo>
                  <a:lnTo>
                    <a:pt x="4548251" y="0"/>
                  </a:lnTo>
                  <a:lnTo>
                    <a:pt x="4548251" y="845947"/>
                  </a:lnTo>
                  <a:lnTo>
                    <a:pt x="0" y="845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1" b="-372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8153103" y="1594596"/>
            <a:ext cx="1505545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9"/>
              </a:lnSpc>
            </a:pPr>
            <a:r>
              <a:rPr lang="en-US" b="true" sz="3274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Alca</a:t>
            </a:r>
            <a:r>
              <a:rPr lang="en-US" b="true" sz="3274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nces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23002" y="5451276"/>
            <a:ext cx="2165747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9"/>
              </a:lnSpc>
            </a:pPr>
            <a:r>
              <a:rPr lang="en-US" b="true" sz="3274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Limi</a:t>
            </a:r>
            <a:r>
              <a:rPr lang="en-US" b="true" sz="3274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taciones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79752" y="927409"/>
            <a:ext cx="1339900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9"/>
              </a:lnSpc>
            </a:pPr>
            <a:r>
              <a:rPr lang="en-US" b="true" sz="3274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Alcanc</a:t>
            </a:r>
            <a:r>
              <a:rPr lang="en-US" b="true" sz="3274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968097" y="2366121"/>
            <a:ext cx="14351806" cy="2938763"/>
            <a:chOff x="0" y="0"/>
            <a:chExt cx="2542783" cy="52067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42783" cy="520676"/>
            </a:xfrm>
            <a:custGeom>
              <a:avLst/>
              <a:gdLst/>
              <a:ahLst/>
              <a:cxnLst/>
              <a:rect r="r" b="b" t="t" l="l"/>
              <a:pathLst>
                <a:path h="520676" w="2542783">
                  <a:moveTo>
                    <a:pt x="10789" y="0"/>
                  </a:moveTo>
                  <a:lnTo>
                    <a:pt x="2531994" y="0"/>
                  </a:lnTo>
                  <a:cubicBezTo>
                    <a:pt x="2534856" y="0"/>
                    <a:pt x="2537600" y="1137"/>
                    <a:pt x="2539623" y="3160"/>
                  </a:cubicBezTo>
                  <a:cubicBezTo>
                    <a:pt x="2541646" y="5183"/>
                    <a:pt x="2542783" y="7927"/>
                    <a:pt x="2542783" y="10789"/>
                  </a:cubicBezTo>
                  <a:lnTo>
                    <a:pt x="2542783" y="509887"/>
                  </a:lnTo>
                  <a:cubicBezTo>
                    <a:pt x="2542783" y="512748"/>
                    <a:pt x="2541646" y="515493"/>
                    <a:pt x="2539623" y="517516"/>
                  </a:cubicBezTo>
                  <a:cubicBezTo>
                    <a:pt x="2537600" y="519539"/>
                    <a:pt x="2534856" y="520676"/>
                    <a:pt x="2531994" y="520676"/>
                  </a:cubicBezTo>
                  <a:lnTo>
                    <a:pt x="10789" y="520676"/>
                  </a:lnTo>
                  <a:cubicBezTo>
                    <a:pt x="4830" y="520676"/>
                    <a:pt x="0" y="515846"/>
                    <a:pt x="0" y="509887"/>
                  </a:cubicBezTo>
                  <a:lnTo>
                    <a:pt x="0" y="10789"/>
                  </a:lnTo>
                  <a:cubicBezTo>
                    <a:pt x="0" y="7927"/>
                    <a:pt x="1137" y="5183"/>
                    <a:pt x="3160" y="3160"/>
                  </a:cubicBezTo>
                  <a:cubicBezTo>
                    <a:pt x="5183" y="1137"/>
                    <a:pt x="7927" y="0"/>
                    <a:pt x="10789" y="0"/>
                  </a:cubicBezTo>
                  <a:close/>
                </a:path>
              </a:pathLst>
            </a:custGeom>
            <a:solidFill>
              <a:srgbClr val="E0EBE7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542783" cy="558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968097" y="6226317"/>
            <a:ext cx="14351806" cy="2861468"/>
            <a:chOff x="0" y="0"/>
            <a:chExt cx="2542783" cy="50698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42783" cy="506981"/>
            </a:xfrm>
            <a:custGeom>
              <a:avLst/>
              <a:gdLst/>
              <a:ahLst/>
              <a:cxnLst/>
              <a:rect r="r" b="b" t="t" l="l"/>
              <a:pathLst>
                <a:path h="506981" w="2542783">
                  <a:moveTo>
                    <a:pt x="10789" y="0"/>
                  </a:moveTo>
                  <a:lnTo>
                    <a:pt x="2531994" y="0"/>
                  </a:lnTo>
                  <a:cubicBezTo>
                    <a:pt x="2534856" y="0"/>
                    <a:pt x="2537600" y="1137"/>
                    <a:pt x="2539623" y="3160"/>
                  </a:cubicBezTo>
                  <a:cubicBezTo>
                    <a:pt x="2541646" y="5183"/>
                    <a:pt x="2542783" y="7927"/>
                    <a:pt x="2542783" y="10789"/>
                  </a:cubicBezTo>
                  <a:lnTo>
                    <a:pt x="2542783" y="496192"/>
                  </a:lnTo>
                  <a:cubicBezTo>
                    <a:pt x="2542783" y="502151"/>
                    <a:pt x="2537953" y="506981"/>
                    <a:pt x="2531994" y="506981"/>
                  </a:cubicBezTo>
                  <a:lnTo>
                    <a:pt x="10789" y="506981"/>
                  </a:lnTo>
                  <a:cubicBezTo>
                    <a:pt x="7927" y="506981"/>
                    <a:pt x="5183" y="505844"/>
                    <a:pt x="3160" y="503821"/>
                  </a:cubicBezTo>
                  <a:cubicBezTo>
                    <a:pt x="1137" y="501798"/>
                    <a:pt x="0" y="499054"/>
                    <a:pt x="0" y="496192"/>
                  </a:cubicBezTo>
                  <a:lnTo>
                    <a:pt x="0" y="10789"/>
                  </a:lnTo>
                  <a:cubicBezTo>
                    <a:pt x="0" y="7927"/>
                    <a:pt x="1137" y="5183"/>
                    <a:pt x="3160" y="3160"/>
                  </a:cubicBezTo>
                  <a:cubicBezTo>
                    <a:pt x="5183" y="1137"/>
                    <a:pt x="7927" y="0"/>
                    <a:pt x="10789" y="0"/>
                  </a:cubicBezTo>
                  <a:close/>
                </a:path>
              </a:pathLst>
            </a:custGeom>
            <a:solidFill>
              <a:srgbClr val="E0EBE7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542783" cy="5450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249543" y="2552502"/>
            <a:ext cx="9148914" cy="246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pc="61" strike="noStrike" u="none">
                <a:solidFill>
                  <a:srgbClr val="152540"/>
                </a:solidFill>
                <a:latin typeface="Open Sans 2"/>
                <a:ea typeface="Open Sans 2"/>
                <a:cs typeface="Open Sans 2"/>
                <a:sym typeface="Open Sans 2"/>
              </a:rPr>
              <a:t>Registro y programación de ingresos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pc="61" strike="noStrike" u="none">
                <a:solidFill>
                  <a:srgbClr val="152540"/>
                </a:solidFill>
                <a:latin typeface="Open Sans 2"/>
                <a:ea typeface="Open Sans 2"/>
                <a:cs typeface="Open Sans 2"/>
                <a:sym typeface="Open Sans 2"/>
              </a:rPr>
              <a:t>Gestión completa de estados y pausas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pc="61" strike="noStrike" u="none">
                <a:solidFill>
                  <a:srgbClr val="152540"/>
                </a:solidFill>
                <a:latin typeface="Open Sans 2"/>
                <a:ea typeface="Open Sans 2"/>
                <a:cs typeface="Open Sans 2"/>
                <a:sym typeface="Open Sans 2"/>
              </a:rPr>
              <a:t>Perfiles diferenciados por rol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pc="61" strike="noStrike" u="none">
                <a:solidFill>
                  <a:srgbClr val="152540"/>
                </a:solidFill>
                <a:latin typeface="Open Sans 2"/>
                <a:ea typeface="Open Sans 2"/>
                <a:cs typeface="Open Sans 2"/>
                <a:sym typeface="Open Sans 2"/>
              </a:rPr>
              <a:t>Carga y consulta de documentos y fotografías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pc="61" strike="noStrike" u="none">
                <a:solidFill>
                  <a:srgbClr val="152540"/>
                </a:solidFill>
                <a:latin typeface="Open Sans 2"/>
                <a:ea typeface="Open Sans 2"/>
                <a:cs typeface="Open Sans 2"/>
                <a:sym typeface="Open Sans 2"/>
              </a:rPr>
              <a:t>Notificaciones y reportes automáticos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49543" y="6692018"/>
            <a:ext cx="13714223" cy="167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Funciones</a:t>
            </a:r>
            <a:r>
              <a:rPr lang="en-US" sz="27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avanzadas quedan fuera de alcance, como:</a:t>
            </a:r>
          </a:p>
          <a:p>
            <a:pPr algn="just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ETL completo</a:t>
            </a:r>
          </a:p>
          <a:p>
            <a:pPr algn="just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Integración de analisis de datos</a:t>
            </a:r>
          </a:p>
          <a:p>
            <a:pPr algn="just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Migración completa hacia PostgreSQL o Oracle SQL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1162919" y="9819097"/>
            <a:ext cx="3542567" cy="305522"/>
          </a:xfrm>
          <a:custGeom>
            <a:avLst/>
            <a:gdLst/>
            <a:ahLst/>
            <a:cxnLst/>
            <a:rect r="r" b="b" t="t" l="l"/>
            <a:pathLst>
              <a:path h="305522" w="3542567">
                <a:moveTo>
                  <a:pt x="0" y="0"/>
                </a:moveTo>
                <a:lnTo>
                  <a:pt x="3542568" y="0"/>
                </a:lnTo>
                <a:lnTo>
                  <a:pt x="3542568" y="305522"/>
                </a:lnTo>
                <a:lnTo>
                  <a:pt x="0" y="305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" y="753747"/>
            <a:ext cx="4499085" cy="1062636"/>
            <a:chOff x="0" y="0"/>
            <a:chExt cx="5998780" cy="14168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98718" cy="1416812"/>
            </a:xfrm>
            <a:custGeom>
              <a:avLst/>
              <a:gdLst/>
              <a:ahLst/>
              <a:cxnLst/>
              <a:rect r="r" b="b" t="t" l="l"/>
              <a:pathLst>
                <a:path h="1416812" w="5998718">
                  <a:moveTo>
                    <a:pt x="0" y="0"/>
                  </a:moveTo>
                  <a:lnTo>
                    <a:pt x="5998718" y="0"/>
                  </a:lnTo>
                  <a:lnTo>
                    <a:pt x="5998718" y="1416812"/>
                  </a:lnTo>
                  <a:lnTo>
                    <a:pt x="0" y="1416812"/>
                  </a:lnTo>
                  <a:close/>
                </a:path>
              </a:pathLst>
            </a:custGeom>
            <a:solidFill>
              <a:srgbClr val="FFC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4546309" y="753747"/>
            <a:ext cx="138611" cy="1062636"/>
            <a:chOff x="0" y="0"/>
            <a:chExt cx="184815" cy="14168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4404" cy="1416685"/>
            </a:xfrm>
            <a:custGeom>
              <a:avLst/>
              <a:gdLst/>
              <a:ahLst/>
              <a:cxnLst/>
              <a:rect r="r" b="b" t="t" l="l"/>
              <a:pathLst>
                <a:path h="1416685" w="184404">
                  <a:moveTo>
                    <a:pt x="92202" y="0"/>
                  </a:moveTo>
                  <a:lnTo>
                    <a:pt x="56388" y="381"/>
                  </a:lnTo>
                  <a:lnTo>
                    <a:pt x="27051" y="1651"/>
                  </a:lnTo>
                  <a:lnTo>
                    <a:pt x="7239" y="3429"/>
                  </a:lnTo>
                  <a:lnTo>
                    <a:pt x="0" y="5461"/>
                  </a:lnTo>
                  <a:lnTo>
                    <a:pt x="0" y="1411224"/>
                  </a:lnTo>
                  <a:lnTo>
                    <a:pt x="7239" y="1413383"/>
                  </a:lnTo>
                  <a:lnTo>
                    <a:pt x="27051" y="1415161"/>
                  </a:lnTo>
                  <a:lnTo>
                    <a:pt x="56388" y="1416304"/>
                  </a:lnTo>
                  <a:lnTo>
                    <a:pt x="92202" y="1416685"/>
                  </a:lnTo>
                  <a:lnTo>
                    <a:pt x="128016" y="1416304"/>
                  </a:lnTo>
                  <a:lnTo>
                    <a:pt x="157353" y="1415161"/>
                  </a:lnTo>
                  <a:lnTo>
                    <a:pt x="177165" y="1413383"/>
                  </a:lnTo>
                  <a:lnTo>
                    <a:pt x="184404" y="1411224"/>
                  </a:lnTo>
                  <a:lnTo>
                    <a:pt x="184404" y="5461"/>
                  </a:lnTo>
                  <a:lnTo>
                    <a:pt x="177165" y="3429"/>
                  </a:lnTo>
                  <a:lnTo>
                    <a:pt x="157353" y="1651"/>
                  </a:lnTo>
                  <a:lnTo>
                    <a:pt x="128016" y="381"/>
                  </a:lnTo>
                  <a:lnTo>
                    <a:pt x="92202" y="0"/>
                  </a:lnTo>
                  <a:close/>
                </a:path>
              </a:pathLst>
            </a:custGeom>
            <a:solidFill>
              <a:srgbClr val="1A1A1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4876849" y="9652526"/>
            <a:ext cx="3411151" cy="634474"/>
            <a:chOff x="0" y="0"/>
            <a:chExt cx="4548201" cy="8459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48251" cy="845947"/>
            </a:xfrm>
            <a:custGeom>
              <a:avLst/>
              <a:gdLst/>
              <a:ahLst/>
              <a:cxnLst/>
              <a:rect r="r" b="b" t="t" l="l"/>
              <a:pathLst>
                <a:path h="845947" w="4548251">
                  <a:moveTo>
                    <a:pt x="0" y="0"/>
                  </a:moveTo>
                  <a:lnTo>
                    <a:pt x="4548251" y="0"/>
                  </a:lnTo>
                  <a:lnTo>
                    <a:pt x="4548251" y="845947"/>
                  </a:lnTo>
                  <a:lnTo>
                    <a:pt x="0" y="845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1" b="-372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708153"/>
            <a:ext cx="4482759" cy="1091972"/>
            <a:chOff x="0" y="0"/>
            <a:chExt cx="5977012" cy="145596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77012" cy="1455962"/>
            </a:xfrm>
            <a:custGeom>
              <a:avLst/>
              <a:gdLst/>
              <a:ahLst/>
              <a:cxnLst/>
              <a:rect r="r" b="b" t="t" l="l"/>
              <a:pathLst>
                <a:path h="1455962" w="5977012">
                  <a:moveTo>
                    <a:pt x="0" y="0"/>
                  </a:moveTo>
                  <a:lnTo>
                    <a:pt x="5977012" y="0"/>
                  </a:lnTo>
                  <a:lnTo>
                    <a:pt x="5977012" y="1455962"/>
                  </a:lnTo>
                  <a:lnTo>
                    <a:pt x="0" y="14559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5977012" cy="152263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29"/>
                </a:lnSpc>
              </a:pPr>
              <a:r>
                <a:rPr lang="en-US" b="true" sz="3274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M</a:t>
              </a:r>
              <a:r>
                <a:rPr lang="en-US" b="true" sz="3274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etodología 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719845" y="2518192"/>
            <a:ext cx="12848310" cy="6125170"/>
            <a:chOff x="0" y="0"/>
            <a:chExt cx="2276401" cy="108522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76401" cy="1085228"/>
            </a:xfrm>
            <a:custGeom>
              <a:avLst/>
              <a:gdLst/>
              <a:ahLst/>
              <a:cxnLst/>
              <a:rect r="r" b="b" t="t" l="l"/>
              <a:pathLst>
                <a:path h="1085228" w="2276401">
                  <a:moveTo>
                    <a:pt x="12051" y="0"/>
                  </a:moveTo>
                  <a:lnTo>
                    <a:pt x="2264350" y="0"/>
                  </a:lnTo>
                  <a:cubicBezTo>
                    <a:pt x="2267546" y="0"/>
                    <a:pt x="2270611" y="1270"/>
                    <a:pt x="2272871" y="3530"/>
                  </a:cubicBezTo>
                  <a:cubicBezTo>
                    <a:pt x="2275131" y="5790"/>
                    <a:pt x="2276401" y="8855"/>
                    <a:pt x="2276401" y="12051"/>
                  </a:cubicBezTo>
                  <a:lnTo>
                    <a:pt x="2276401" y="1073177"/>
                  </a:lnTo>
                  <a:cubicBezTo>
                    <a:pt x="2276401" y="1076373"/>
                    <a:pt x="2275131" y="1079438"/>
                    <a:pt x="2272871" y="1081698"/>
                  </a:cubicBezTo>
                  <a:cubicBezTo>
                    <a:pt x="2270611" y="1083958"/>
                    <a:pt x="2267546" y="1085228"/>
                    <a:pt x="2264350" y="1085228"/>
                  </a:cubicBezTo>
                  <a:lnTo>
                    <a:pt x="12051" y="1085228"/>
                  </a:lnTo>
                  <a:cubicBezTo>
                    <a:pt x="5396" y="1085228"/>
                    <a:pt x="0" y="1079832"/>
                    <a:pt x="0" y="1073177"/>
                  </a:cubicBezTo>
                  <a:lnTo>
                    <a:pt x="0" y="12051"/>
                  </a:lnTo>
                  <a:cubicBezTo>
                    <a:pt x="0" y="8855"/>
                    <a:pt x="1270" y="5790"/>
                    <a:pt x="3530" y="3530"/>
                  </a:cubicBezTo>
                  <a:cubicBezTo>
                    <a:pt x="5790" y="1270"/>
                    <a:pt x="8855" y="0"/>
                    <a:pt x="12051" y="0"/>
                  </a:cubicBezTo>
                  <a:close/>
                </a:path>
              </a:pathLst>
            </a:custGeom>
            <a:solidFill>
              <a:srgbClr val="E0EBE7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276401" cy="1123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877920" y="3308442"/>
            <a:ext cx="12532160" cy="4443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pc="61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Proceso estable: Los requerimientos estaban claros desde el inicio.</a:t>
            </a:r>
          </a:p>
          <a:p>
            <a:pPr algn="l">
              <a:lnSpc>
                <a:spcPts val="3919"/>
              </a:lnSpc>
            </a:pP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pc="61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Secuencia lógica: Permite trabajar por fases bien definidas.</a:t>
            </a:r>
          </a:p>
          <a:p>
            <a:pPr algn="l">
              <a:lnSpc>
                <a:spcPts val="3919"/>
              </a:lnSpc>
            </a:pP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pc="61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Menos riesgo: Evita cambios inesperados y retrabajo.</a:t>
            </a:r>
          </a:p>
          <a:p>
            <a:pPr algn="l">
              <a:lnSpc>
                <a:spcPts val="3919"/>
              </a:lnSpc>
            </a:pP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pc="61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Trazabilidad: Cada fase se valida antes de avanzar.</a:t>
            </a:r>
          </a:p>
          <a:p>
            <a:pPr algn="l">
              <a:lnSpc>
                <a:spcPts val="3919"/>
              </a:lnSpc>
            </a:pP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pc="61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Ideal para digitalizar procesos ya existentes.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841650" y="1733450"/>
            <a:ext cx="4604700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9"/>
              </a:lnSpc>
            </a:pPr>
            <a:r>
              <a:rPr lang="en-US" b="true" sz="3274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Metodología tradicional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1162919" y="9819097"/>
            <a:ext cx="3542567" cy="305522"/>
          </a:xfrm>
          <a:custGeom>
            <a:avLst/>
            <a:gdLst/>
            <a:ahLst/>
            <a:cxnLst/>
            <a:rect r="r" b="b" t="t" l="l"/>
            <a:pathLst>
              <a:path h="305522" w="3542567">
                <a:moveTo>
                  <a:pt x="0" y="0"/>
                </a:moveTo>
                <a:lnTo>
                  <a:pt x="3542568" y="0"/>
                </a:lnTo>
                <a:lnTo>
                  <a:pt x="3542568" y="305522"/>
                </a:lnTo>
                <a:lnTo>
                  <a:pt x="0" y="305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DAG6H3YwRYI</dc:identifier>
  <dcterms:modified xsi:type="dcterms:W3CDTF">2011-08-01T06:04:30Z</dcterms:modified>
  <cp:revision>1</cp:revision>
  <dc:title>Presentacion Final del proyecto (Español)</dc:title>
</cp:coreProperties>
</file>